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1" r:id="rId2"/>
  </p:sldMasterIdLst>
  <p:notesMasterIdLst>
    <p:notesMasterId r:id="rId31"/>
  </p:notesMasterIdLst>
  <p:handoutMasterIdLst>
    <p:handoutMasterId r:id="rId32"/>
  </p:handoutMasterIdLst>
  <p:sldIdLst>
    <p:sldId id="263" r:id="rId3"/>
    <p:sldId id="307" r:id="rId4"/>
    <p:sldId id="306" r:id="rId5"/>
    <p:sldId id="339" r:id="rId6"/>
    <p:sldId id="313" r:id="rId7"/>
    <p:sldId id="340" r:id="rId8"/>
    <p:sldId id="326" r:id="rId9"/>
    <p:sldId id="310" r:id="rId10"/>
    <p:sldId id="341" r:id="rId11"/>
    <p:sldId id="318" r:id="rId12"/>
    <p:sldId id="319" r:id="rId13"/>
    <p:sldId id="323" r:id="rId14"/>
    <p:sldId id="349" r:id="rId15"/>
    <p:sldId id="324" r:id="rId16"/>
    <p:sldId id="332" r:id="rId17"/>
    <p:sldId id="327" r:id="rId18"/>
    <p:sldId id="322" r:id="rId19"/>
    <p:sldId id="328" r:id="rId20"/>
    <p:sldId id="333" r:id="rId21"/>
    <p:sldId id="342" r:id="rId22"/>
    <p:sldId id="330" r:id="rId23"/>
    <p:sldId id="267" r:id="rId24"/>
    <p:sldId id="344" r:id="rId25"/>
    <p:sldId id="316" r:id="rId26"/>
    <p:sldId id="317" r:id="rId27"/>
    <p:sldId id="347" r:id="rId28"/>
    <p:sldId id="346" r:id="rId29"/>
    <p:sldId id="350" r:id="rId30"/>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98989"/>
    <a:srgbClr val="01C00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45" autoAdjust="0"/>
    <p:restoredTop sz="86460" autoAdjust="0"/>
  </p:normalViewPr>
  <p:slideViewPr>
    <p:cSldViewPr snapToGrid="0">
      <p:cViewPr varScale="1">
        <p:scale>
          <a:sx n="114" d="100"/>
          <a:sy n="114" d="100"/>
        </p:scale>
        <p:origin x="-840" y="-102"/>
      </p:cViewPr>
      <p:guideLst>
        <p:guide orient="horz" pos="2160"/>
        <p:guide pos="2880"/>
      </p:guideLst>
    </p:cSldViewPr>
  </p:slideViewPr>
  <p:outlineViewPr>
    <p:cViewPr>
      <p:scale>
        <a:sx n="33" d="100"/>
        <a:sy n="33" d="100"/>
      </p:scale>
      <p:origin x="0" y="15384"/>
    </p:cViewPr>
  </p:outlineViewPr>
  <p:notesTextViewPr>
    <p:cViewPr>
      <p:scale>
        <a:sx n="100" d="100"/>
        <a:sy n="100" d="100"/>
      </p:scale>
      <p:origin x="0" y="0"/>
    </p:cViewPr>
  </p:notesTextViewPr>
  <p:sorterViewPr>
    <p:cViewPr>
      <p:scale>
        <a:sx n="66" d="100"/>
        <a:sy n="66" d="100"/>
      </p:scale>
      <p:origin x="0" y="1914"/>
    </p:cViewPr>
  </p:sorterViewPr>
  <p:notesViewPr>
    <p:cSldViewPr snapToGrid="0">
      <p:cViewPr varScale="1">
        <p:scale>
          <a:sx n="60" d="100"/>
          <a:sy n="60" d="100"/>
        </p:scale>
        <p:origin x="-189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D94593C-6694-4C4B-B1B6-F770E8042A5E}" type="datetime1">
              <a:rPr lang="nb-NO"/>
              <a:pPr/>
              <a:t>12.10.2009</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4725FF5-C1AC-440A-8276-6E39B05C02B6}" type="slidenum">
              <a:rPr lang="nb-NO"/>
              <a:pPr/>
              <a:t>‹#›</a:t>
            </a:fld>
            <a:endParaRPr lang="nb-NO"/>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DBB6389-89B6-40F8-AD6C-D6B18A062565}" type="datetime1">
              <a:rPr lang="nb-NO"/>
              <a:pPr/>
              <a:t>12.10.2009</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B2D9F30-BE86-4E31-A4D2-52D65D10ADE3}" type="slidenum">
              <a:rPr lang="nb-NO"/>
              <a:pPr/>
              <a:t>‹#›</a:t>
            </a:fld>
            <a:endParaRPr lang="nb-NO"/>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TextEdit="1"/>
          </p:cNvSpPr>
          <p:nvPr>
            <p:ph type="sldImg"/>
          </p:nvPr>
        </p:nvSpPr>
        <p:spPr bwMode="auto">
          <a:noFill/>
          <a:ln>
            <a:solidFill>
              <a:srgbClr val="000000"/>
            </a:solidFill>
            <a:miter lim="800000"/>
            <a:headEnd/>
            <a:tailEnd/>
          </a:ln>
        </p:spPr>
      </p:sp>
      <p:sp>
        <p:nvSpPr>
          <p:cNvPr id="19459" name="Rectangle 1027"/>
          <p:cNvSpPr>
            <a:spLocks noGrp="1"/>
          </p:cNvSpPr>
          <p:nvPr>
            <p:ph type="body" idx="1"/>
          </p:nvPr>
        </p:nvSpPr>
        <p:spPr bwMode="auto">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endParaRPr lang="nn-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endParaRPr lang="nn-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10</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pic>
        <p:nvPicPr>
          <p:cNvPr id="4" name="Picture 1035" descr="PPT-logo-RGB"/>
          <p:cNvPicPr>
            <a:picLocks noChangeAspect="1" noChangeArrowheads="1"/>
          </p:cNvPicPr>
          <p:nvPr/>
        </p:nvPicPr>
        <p:blipFill>
          <a:blip r:embed="rId2"/>
          <a:srcRect/>
          <a:stretch>
            <a:fillRect/>
          </a:stretch>
        </p:blipFill>
        <p:spPr bwMode="auto">
          <a:xfrm>
            <a:off x="280988" y="387350"/>
            <a:ext cx="2397125" cy="657225"/>
          </a:xfrm>
          <a:prstGeom prst="rect">
            <a:avLst/>
          </a:prstGeom>
          <a:noFill/>
          <a:ln w="9525">
            <a:noFill/>
            <a:miter lim="800000"/>
            <a:headEnd/>
            <a:tailEnd/>
          </a:ln>
        </p:spPr>
      </p:pic>
      <p:pic>
        <p:nvPicPr>
          <p:cNvPr id="5" name="Picture 1036" descr="PPT-sirkler-RGB"/>
          <p:cNvPicPr>
            <a:picLocks noChangeAspect="1" noChangeArrowheads="1"/>
          </p:cNvPicPr>
          <p:nvPr/>
        </p:nvPicPr>
        <p:blipFill>
          <a:blip r:embed="rId3"/>
          <a:srcRect/>
          <a:stretch>
            <a:fillRect/>
          </a:stretch>
        </p:blipFill>
        <p:spPr bwMode="auto">
          <a:xfrm>
            <a:off x="8909050" y="3714750"/>
            <a:ext cx="234950" cy="2200275"/>
          </a:xfrm>
          <a:prstGeom prst="rect">
            <a:avLst/>
          </a:prstGeom>
          <a:noFill/>
          <a:ln w="9525">
            <a:noFill/>
            <a:miter lim="800000"/>
            <a:headEnd/>
            <a:tailEnd/>
          </a:ln>
        </p:spPr>
      </p:pic>
      <p:sp>
        <p:nvSpPr>
          <p:cNvPr id="50178" name="Title Placeholder 1"/>
          <p:cNvSpPr>
            <a:spLocks noGrp="1"/>
          </p:cNvSpPr>
          <p:nvPr>
            <p:ph type="ctrTitle"/>
          </p:nvPr>
        </p:nvSpPr>
        <p:spPr>
          <a:xfrm>
            <a:off x="685800" y="2130425"/>
            <a:ext cx="7772400" cy="1470025"/>
          </a:xfrm>
        </p:spPr>
        <p:txBody>
          <a:bodyPr/>
          <a:lstStyle>
            <a:lvl1pPr algn="ctr">
              <a:defRPr>
                <a:latin typeface="Arial" pitchFamily="37" charset="0"/>
                <a:cs typeface="Arial" pitchFamily="37" charset="0"/>
              </a:defRPr>
            </a:lvl1pPr>
          </a:lstStyle>
          <a:p>
            <a:r>
              <a:rPr lang="nb-NO" smtClean="0"/>
              <a:t>Klikk for å redigere tittelstil</a:t>
            </a:r>
            <a:endParaRPr lang="en-US"/>
          </a:p>
        </p:txBody>
      </p:sp>
      <p:sp>
        <p:nvSpPr>
          <p:cNvPr id="50179" name="Text Placeholder 2"/>
          <p:cNvSpPr>
            <a:spLocks noGrp="1"/>
          </p:cNvSpPr>
          <p:nvPr>
            <p:ph type="subTitle" idx="1"/>
          </p:nvPr>
        </p:nvSpPr>
        <p:spPr>
          <a:xfrm>
            <a:off x="1371600" y="3886200"/>
            <a:ext cx="6400800" cy="1752600"/>
          </a:xfrm>
        </p:spPr>
        <p:txBody>
          <a:bodyPr/>
          <a:lstStyle>
            <a:lvl1pPr marL="0" indent="0" algn="ctr">
              <a:buFont typeface="Arial" pitchFamily="37" charset="0"/>
              <a:buNone/>
              <a:defRPr>
                <a:solidFill>
                  <a:srgbClr val="898989"/>
                </a:solidFill>
                <a:latin typeface="Arial" pitchFamily="37" charset="0"/>
                <a:cs typeface="Arial" pitchFamily="37" charset="0"/>
              </a:defRPr>
            </a:lvl1pPr>
          </a:lstStyle>
          <a:p>
            <a:r>
              <a:rPr lang="nb-NO" smtClean="0"/>
              <a:t>Klikk for å redigere undertittelstil i malen</a:t>
            </a:r>
            <a:endParaRPr lang="en-US"/>
          </a:p>
        </p:txBody>
      </p:sp>
      <p:sp>
        <p:nvSpPr>
          <p:cNvPr id="6" name="Date Placeholder 3"/>
          <p:cNvSpPr>
            <a:spLocks noGrp="1"/>
          </p:cNvSpPr>
          <p:nvPr>
            <p:ph type="dt" sz="half" idx="10"/>
          </p:nvPr>
        </p:nvSpPr>
        <p:spPr>
          <a:xfrm>
            <a:off x="457200" y="6245225"/>
            <a:ext cx="2133600" cy="476250"/>
          </a:xfrm>
        </p:spPr>
        <p:txBody>
          <a:bodyPr/>
          <a:lstStyle>
            <a:lvl1pPr>
              <a:defRPr/>
            </a:lvl1pPr>
          </a:lstStyle>
          <a:p>
            <a:r>
              <a:rPr lang="nn-NO"/>
              <a:t>Oslo 11/12/08</a:t>
            </a:r>
            <a:endParaRPr lang="nb-NO"/>
          </a:p>
        </p:txBody>
      </p:sp>
      <p:sp>
        <p:nvSpPr>
          <p:cNvPr id="7" name="Footer Placeholder 4"/>
          <p:cNvSpPr>
            <a:spLocks noGrp="1"/>
          </p:cNvSpPr>
          <p:nvPr>
            <p:ph type="ftr" sz="quarter" idx="11"/>
          </p:nvPr>
        </p:nvSpPr>
        <p:spPr>
          <a:xfrm>
            <a:off x="3124200" y="6245225"/>
            <a:ext cx="2895600" cy="476250"/>
          </a:xfrm>
        </p:spPr>
        <p:txBody>
          <a:bodyPr/>
          <a:lstStyle>
            <a:lvl1pPr>
              <a:defRPr/>
            </a:lvl1pPr>
          </a:lstStyle>
          <a:p>
            <a:r>
              <a:rPr lang="nb-NO"/>
              <a:t>Direktoratet for forvaltning og IKT</a:t>
            </a:r>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nn-NO"/>
              <a:t>Oslo 11/12/08</a:t>
            </a:r>
            <a:endParaRPr lang="nb-NO"/>
          </a:p>
        </p:txBody>
      </p:sp>
      <p:sp>
        <p:nvSpPr>
          <p:cNvPr id="3" name="Footer Placeholder 2"/>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lvl1pPr>
          </a:lstStyle>
          <a:p>
            <a:r>
              <a:rPr lang="nn-NO"/>
              <a:t>Oslo 11/12/08</a:t>
            </a:r>
            <a:endParaRPr lang="nb-NO"/>
          </a:p>
        </p:txBody>
      </p:sp>
      <p:sp>
        <p:nvSpPr>
          <p:cNvPr id="6" name="Footer Placeholder 5"/>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lvl1pPr>
          </a:lstStyle>
          <a:p>
            <a:r>
              <a:rPr lang="nn-NO"/>
              <a:t>Oslo 11/12/08</a:t>
            </a:r>
            <a:endParaRPr lang="nb-NO"/>
          </a:p>
        </p:txBody>
      </p:sp>
      <p:sp>
        <p:nvSpPr>
          <p:cNvPr id="6" name="Footer Placeholder 5"/>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r>
              <a:rPr lang="nn-NO"/>
              <a:t>Oslo 11/12/08</a:t>
            </a:r>
            <a:endParaRPr lang="nb-NO"/>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r>
              <a:rPr lang="nn-NO"/>
              <a:t>Oslo 11/12/08</a:t>
            </a:r>
            <a:endParaRPr lang="nb-NO"/>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Content Placeholder 2"/>
          <p:cNvSpPr>
            <a:spLocks noGrp="1"/>
          </p:cNvSpPr>
          <p:nvPr>
            <p:ph idx="1"/>
          </p:nvPr>
        </p:nvSpPr>
        <p:spPr>
          <a:xfrm>
            <a:off x="457200" y="1600200"/>
            <a:ext cx="8229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Date Placeholder 3"/>
          <p:cNvSpPr>
            <a:spLocks noGrp="1"/>
          </p:cNvSpPr>
          <p:nvPr>
            <p:ph type="dt" sz="half" idx="10"/>
          </p:nvPr>
        </p:nvSpPr>
        <p:spPr/>
        <p:txBody>
          <a:bodyPr/>
          <a:lstStyle>
            <a:lvl1pPr>
              <a:defRPr/>
            </a:lvl1pPr>
          </a:lstStyle>
          <a:p>
            <a:r>
              <a:rPr lang="nn-NO"/>
              <a:t>Oslo 11/12/08</a:t>
            </a:r>
            <a:endParaRPr lang="nb-NO"/>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539750"/>
            <a:ext cx="8229600" cy="990600"/>
          </a:xfrm>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5" name="Date Placeholder 3"/>
          <p:cNvSpPr>
            <a:spLocks noGrp="1"/>
          </p:cNvSpPr>
          <p:nvPr>
            <p:ph type="dt" sz="half" idx="10"/>
          </p:nvPr>
        </p:nvSpPr>
        <p:spPr/>
        <p:txBody>
          <a:bodyPr/>
          <a:lstStyle>
            <a:lvl1pPr>
              <a:defRPr/>
            </a:lvl1pPr>
          </a:lstStyle>
          <a:p>
            <a:pPr>
              <a:defRPr/>
            </a:pPr>
            <a:fld id="{559B9E06-68CD-4CDB-B361-E5A9D6FD90EA}" type="datetime1">
              <a:rPr lang="nn-NO"/>
              <a:pPr>
                <a:defRPr/>
              </a:pPr>
              <a:t>12.10.2009</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a:t>Direktoratet for forvaltning og IKT</a:t>
            </a:r>
          </a:p>
        </p:txBody>
      </p:sp>
      <p:sp>
        <p:nvSpPr>
          <p:cNvPr id="7" name="Plassholder for lysbildenummer 8"/>
          <p:cNvSpPr>
            <a:spLocks noGrp="1"/>
          </p:cNvSpPr>
          <p:nvPr>
            <p:ph type="sldNum" sz="quarter" idx="12"/>
          </p:nvPr>
        </p:nvSpPr>
        <p:spPr>
          <a:xfrm>
            <a:off x="1608138" y="6356350"/>
            <a:ext cx="1058862" cy="365125"/>
          </a:xfrm>
          <a:prstGeom prst="rect">
            <a:avLst/>
          </a:prstGeom>
        </p:spPr>
        <p:txBody>
          <a:bodyPr/>
          <a:lstStyle>
            <a:lvl1pPr>
              <a:defRPr/>
            </a:lvl1pPr>
          </a:lstStyle>
          <a:p>
            <a:pPr>
              <a:defRPr/>
            </a:pPr>
            <a:r>
              <a:rPr lang="nn-NO"/>
              <a:t>Side </a:t>
            </a:r>
            <a:fld id="{C26EAFDB-C699-4572-84EB-BA2FC4A6BE3A}" type="slidenum">
              <a:rPr lang="nn-NO"/>
              <a:pPr>
                <a:defRPr/>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ifi_logo_farge_liten.jpg"/>
          <p:cNvPicPr>
            <a:picLocks noChangeAspect="1"/>
          </p:cNvPicPr>
          <p:nvPr/>
        </p:nvPicPr>
        <p:blipFill>
          <a:blip r:embed="rId2"/>
          <a:srcRect/>
          <a:stretch>
            <a:fillRect/>
          </a:stretch>
        </p:blipFill>
        <p:spPr bwMode="auto">
          <a:xfrm>
            <a:off x="2209800" y="2425700"/>
            <a:ext cx="5046663" cy="1704975"/>
          </a:xfrm>
          <a:prstGeom prst="rect">
            <a:avLst/>
          </a:prstGeom>
          <a:noFill/>
          <a:ln w="9525">
            <a:noFill/>
            <a:miter lim="800000"/>
            <a:headEnd/>
            <a:tailEnd/>
          </a:ln>
        </p:spPr>
      </p:pic>
      <p:pic>
        <p:nvPicPr>
          <p:cNvPr id="5" name="Picture 13" descr="PPT-sirkler-RGB"/>
          <p:cNvPicPr>
            <a:picLocks noChangeAspect="1" noChangeArrowheads="1"/>
          </p:cNvPicPr>
          <p:nvPr/>
        </p:nvPicPr>
        <p:blipFill>
          <a:blip r:embed="rId3"/>
          <a:srcRect/>
          <a:stretch>
            <a:fillRect/>
          </a:stretch>
        </p:blipFill>
        <p:spPr bwMode="auto">
          <a:xfrm>
            <a:off x="8909050" y="3714750"/>
            <a:ext cx="234950" cy="2200275"/>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685800" y="836613"/>
            <a:ext cx="77724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371600" y="4714875"/>
            <a:ext cx="6400800" cy="1752600"/>
          </a:xfrm>
        </p:spPr>
        <p:txBody>
          <a:bodyPr/>
          <a:lstStyle>
            <a:lvl1pPr marL="0" indent="0" algn="ctr">
              <a:buFont typeface="Arial" pitchFamily="37" charset="0"/>
              <a:buNone/>
              <a:defRPr>
                <a:solidFill>
                  <a:srgbClr val="898989"/>
                </a:solidFill>
              </a:defRPr>
            </a:lvl1pPr>
          </a:lstStyle>
          <a:p>
            <a:r>
              <a:rPr lang="en-US"/>
              <a:t>Click to edit Master subtitle style</a:t>
            </a:r>
          </a:p>
        </p:txBody>
      </p:sp>
    </p:spTree>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r>
              <a:rPr lang="nn-NO"/>
              <a:t>Oslo 11/12/08</a:t>
            </a:r>
            <a:endParaRPr lang="nb-NO"/>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r>
              <a:rPr lang="nn-NO"/>
              <a:t>Oslo 11/12/08</a:t>
            </a:r>
            <a:endParaRPr lang="nb-NO"/>
          </a:p>
        </p:txBody>
      </p:sp>
      <p:sp>
        <p:nvSpPr>
          <p:cNvPr id="5" name="Footer Placeholder 4"/>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lvl1pPr>
              <a:defRPr/>
            </a:lvl1pPr>
          </a:lstStyle>
          <a:p>
            <a:r>
              <a:rPr lang="nn-NO"/>
              <a:t>Oslo 11/12/08</a:t>
            </a:r>
            <a:endParaRPr lang="nb-NO"/>
          </a:p>
        </p:txBody>
      </p:sp>
      <p:sp>
        <p:nvSpPr>
          <p:cNvPr id="6" name="Footer Placeholder 5"/>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lvl1pPr>
              <a:defRPr/>
            </a:lvl1pPr>
          </a:lstStyle>
          <a:p>
            <a:r>
              <a:rPr lang="nn-NO"/>
              <a:t>Oslo 11/12/08</a:t>
            </a:r>
            <a:endParaRPr lang="nb-NO"/>
          </a:p>
        </p:txBody>
      </p:sp>
      <p:sp>
        <p:nvSpPr>
          <p:cNvPr id="8" name="Footer Placeholder 7"/>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lvl1pPr>
              <a:defRPr/>
            </a:lvl1pPr>
          </a:lstStyle>
          <a:p>
            <a:r>
              <a:rPr lang="nn-NO"/>
              <a:t>Oslo 11/12/08</a:t>
            </a:r>
            <a:endParaRPr lang="nb-NO"/>
          </a:p>
        </p:txBody>
      </p:sp>
      <p:sp>
        <p:nvSpPr>
          <p:cNvPr id="4" name="Footer Placeholder 3"/>
          <p:cNvSpPr>
            <a:spLocks noGrp="1"/>
          </p:cNvSpPr>
          <p:nvPr>
            <p:ph type="ftr" sz="quarter" idx="11"/>
          </p:nvPr>
        </p:nvSpPr>
        <p:spPr/>
        <p:txBody>
          <a:bodyPr/>
          <a:lstStyle>
            <a:lvl1pPr>
              <a:defRPr/>
            </a:lvl1pPr>
          </a:lstStyle>
          <a:p>
            <a:r>
              <a:rPr lang="nb-NO"/>
              <a:t>Direktoratet for forvaltning og IKT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r>
              <a:rPr lang="nn-NO"/>
              <a:t>Oslo 11/12/08</a:t>
            </a:r>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lvl1pPr>
          </a:lstStyle>
          <a:p>
            <a:r>
              <a:rPr lang="nb-NO"/>
              <a:t>Direktoratet for forvaltning og IKT</a:t>
            </a:r>
          </a:p>
        </p:txBody>
      </p:sp>
      <p:cxnSp>
        <p:nvCxnSpPr>
          <p:cNvPr id="10" name="Straight Connector 9"/>
          <p:cNvCxnSpPr/>
          <p:nvPr/>
        </p:nvCxnSpPr>
        <p:spPr>
          <a:xfrm>
            <a:off x="457200" y="6126163"/>
            <a:ext cx="8229600" cy="1587"/>
          </a:xfrm>
          <a:prstGeom prst="line">
            <a:avLst/>
          </a:prstGeom>
        </p:spPr>
        <p:style>
          <a:lnRef idx="1">
            <a:schemeClr val="accent3"/>
          </a:lnRef>
          <a:fillRef idx="0">
            <a:schemeClr val="accent3"/>
          </a:fillRef>
          <a:effectRef idx="0">
            <a:schemeClr val="accent3"/>
          </a:effectRef>
          <a:fontRef idx="minor">
            <a:schemeClr val="tx1"/>
          </a:fontRef>
        </p:style>
      </p:cxnSp>
      <p:pic>
        <p:nvPicPr>
          <p:cNvPr id="1031" name="Picture 8" descr="PPT-logo-RGB"/>
          <p:cNvPicPr>
            <a:picLocks noChangeAspect="1" noChangeArrowheads="1"/>
          </p:cNvPicPr>
          <p:nvPr/>
        </p:nvPicPr>
        <p:blipFill>
          <a:blip r:embed="rId5"/>
          <a:srcRect r="47110"/>
          <a:stretch>
            <a:fillRect/>
          </a:stretch>
        </p:blipFill>
        <p:spPr bwMode="auto">
          <a:xfrm>
            <a:off x="7829550" y="6215063"/>
            <a:ext cx="85725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Lst>
  <p:hf sldNum="0" hdr="0"/>
  <p:txStyles>
    <p:titleStyle>
      <a:lvl1pPr algn="l" defTabSz="457200" rtl="0" eaLnBrk="1" fontAlgn="base" hangingPunct="1">
        <a:spcBef>
          <a:spcPct val="0"/>
        </a:spcBef>
        <a:spcAft>
          <a:spcPct val="0"/>
        </a:spcAft>
        <a:defRPr sz="4400" kern="1200">
          <a:solidFill>
            <a:schemeClr val="tx1"/>
          </a:solidFill>
          <a:latin typeface="Arial"/>
          <a:ea typeface="Arial" pitchFamily="37" charset="0"/>
          <a:cs typeface="Arial"/>
        </a:defRPr>
      </a:lvl1pPr>
      <a:lvl2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1" fontAlgn="base" hangingPunct="1">
        <a:spcBef>
          <a:spcPct val="20000"/>
        </a:spcBef>
        <a:spcAft>
          <a:spcPct val="0"/>
        </a:spcAft>
        <a:buFont typeface="Arial" charset="0"/>
        <a:buBlip>
          <a:blip r:embed="rId6"/>
        </a:buBlip>
        <a:tabLst>
          <a:tab pos="630238" algn="l"/>
        </a:tabLst>
        <a:defRPr sz="2800" kern="1200">
          <a:solidFill>
            <a:schemeClr val="tx1"/>
          </a:solidFill>
          <a:latin typeface="Arial"/>
          <a:ea typeface="Arial" pitchFamily="37" charset="0"/>
          <a:cs typeface="Arial"/>
        </a:defRPr>
      </a:lvl1pPr>
      <a:lvl2pPr marL="630238" indent="-180975" algn="l" defTabSz="457200" rtl="0" eaLnBrk="1" fontAlgn="base" hangingPunct="1">
        <a:spcBef>
          <a:spcPct val="20000"/>
        </a:spcBef>
        <a:spcAft>
          <a:spcPct val="0"/>
        </a:spcAft>
        <a:buFont typeface="Arial" charset="0"/>
        <a:buBlip>
          <a:blip r:embed="rId6"/>
        </a:buBlip>
        <a:tabLst>
          <a:tab pos="630238" algn="l"/>
        </a:tabLst>
        <a:defRPr sz="2000" kern="1200">
          <a:solidFill>
            <a:schemeClr val="tx1"/>
          </a:solidFill>
          <a:latin typeface="Arial"/>
          <a:ea typeface="Arial" pitchFamily="37" charset="0"/>
          <a:cs typeface="Arial"/>
        </a:defRPr>
      </a:lvl2pPr>
      <a:lvl3pPr marL="989013" indent="-179388" algn="l" defTabSz="457200" rtl="0" eaLnBrk="1" fontAlgn="base" hangingPunct="1">
        <a:spcBef>
          <a:spcPct val="20000"/>
        </a:spcBef>
        <a:spcAft>
          <a:spcPct val="0"/>
        </a:spcAft>
        <a:buFont typeface="Arial" charset="0"/>
        <a:buBlip>
          <a:blip r:embed="rId6"/>
        </a:buBlip>
        <a:tabLst>
          <a:tab pos="630238" algn="l"/>
        </a:tabLst>
        <a:defRPr kern="1200">
          <a:solidFill>
            <a:schemeClr val="tx1"/>
          </a:solidFill>
          <a:latin typeface="Arial"/>
          <a:ea typeface="Arial" pitchFamily="37" charset="0"/>
          <a:cs typeface="Arial"/>
        </a:defRPr>
      </a:lvl3pPr>
      <a:lvl4pPr marL="1349375" indent="-180975" algn="l" defTabSz="457200" rtl="0" eaLnBrk="1" fontAlgn="base" hangingPunct="1">
        <a:spcBef>
          <a:spcPct val="20000"/>
        </a:spcBef>
        <a:spcAft>
          <a:spcPct val="0"/>
        </a:spcAft>
        <a:buFont typeface="Arial" charset="0"/>
        <a:buBlip>
          <a:blip r:embed="rId6"/>
        </a:buBlip>
        <a:tabLst>
          <a:tab pos="630238" algn="l"/>
        </a:tabLst>
        <a:defRPr sz="1600" kern="1200">
          <a:solidFill>
            <a:schemeClr val="tx1"/>
          </a:solidFill>
          <a:latin typeface="Arial"/>
          <a:ea typeface="Arial" pitchFamily="37" charset="0"/>
          <a:cs typeface="Arial"/>
        </a:defRPr>
      </a:lvl4pPr>
      <a:lvl5pPr marL="1708150" indent="-179388" algn="l" defTabSz="457200" rtl="0" eaLnBrk="1" fontAlgn="base" hangingPunct="1">
        <a:spcBef>
          <a:spcPct val="20000"/>
        </a:spcBef>
        <a:spcAft>
          <a:spcPct val="0"/>
        </a:spcAft>
        <a:buFont typeface="Arial" charset="0"/>
        <a:buBlip>
          <a:blip r:embed="rId6"/>
        </a:buBlip>
        <a:tabLst>
          <a:tab pos="630238" algn="l"/>
        </a:tabLst>
        <a:defRPr sz="1600" i="1" kern="1200">
          <a:solidFill>
            <a:schemeClr val="tx1"/>
          </a:solidFill>
          <a:latin typeface="Arial"/>
          <a:ea typeface="Arial" pitchFamily="37"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lvl1pPr>
          </a:lstStyle>
          <a:p>
            <a:r>
              <a:rPr lang="nn-NO"/>
              <a:t>Oslo 11/12/08</a:t>
            </a:r>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lvl1pPr>
          </a:lstStyle>
          <a:p>
            <a:r>
              <a:rPr lang="nb-NO"/>
              <a:t>Direktoratet for forvaltning og IKT</a:t>
            </a:r>
          </a:p>
        </p:txBody>
      </p:sp>
      <p:pic>
        <p:nvPicPr>
          <p:cNvPr id="4102" name="Picture 1032" descr="PPT-logo-RGB"/>
          <p:cNvPicPr>
            <a:picLocks noChangeAspect="1" noChangeArrowheads="1"/>
          </p:cNvPicPr>
          <p:nvPr/>
        </p:nvPicPr>
        <p:blipFill>
          <a:blip r:embed="rId13"/>
          <a:srcRect r="47110"/>
          <a:stretch>
            <a:fillRect/>
          </a:stretch>
        </p:blipFill>
        <p:spPr bwMode="auto">
          <a:xfrm>
            <a:off x="7829550" y="6215063"/>
            <a:ext cx="85725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charset="0"/>
        <a:buBlip>
          <a:blip r:embed="rId14"/>
        </a:buBlip>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charset="0"/>
        <a:buBlip>
          <a:blip r:embed="rId14"/>
        </a:buBlip>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charset="0"/>
        <a:buBlip>
          <a:blip r:embed="rId14"/>
        </a:buBlip>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charset="0"/>
        <a:buBlip>
          <a:blip r:embed="rId14"/>
        </a:buBlip>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charset="0"/>
        <a:buBlip>
          <a:blip r:embed="rId14"/>
        </a:buBlip>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nside.no/824764/trojaner-tommer-nettbanken" TargetMode="Externa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nsm.stat.no/Arbeidsomrader/Internettsikkerhet-NorCERT/Internettsikkerhet---NorCERT/IKT-trusselbildet2/" TargetMode="External"/><Relationship Id="rId4" Type="http://schemas.openxmlformats.org/officeDocument/2006/relationships/hyperlink" Target="https://www.nsm.stat.no/Documents/Risikovurdering/ugradert%20sikkerhetstilstanden-2007.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kredittilsynet.no/archive/stab_pdf/01/06/ROSan035.pdf" TargetMode="External"/><Relationship Id="rId2" Type="http://schemas.openxmlformats.org/officeDocument/2006/relationships/hyperlink" Target="http://www.dinside.no/824764/trojaner-tommer-nettbank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etworkworld.com/news/2009/100709-citing-cybercrime-fbi-director-doesnt.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www.cs.auckland.ac.nz/~pgut001/pubs/phishing.pdf"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sk.bibsys.no/ask/action/show?pid=071117857&amp;kid=biblio" TargetMode="External"/><Relationship Id="rId2" Type="http://schemas.openxmlformats.org/officeDocument/2006/relationships/hyperlink" Target="http://www.lovdata.no/all/tl-20010615-081-001.html#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ovdata.no/for/sf/fa/ta-20040625-0988-006.html#26" TargetMode="External"/><Relationship Id="rId2" Type="http://schemas.openxmlformats.org/officeDocument/2006/relationships/hyperlink" Target="http://publ.nr.no/296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hyperlink" Target="http://lovdata.no/cgi-wift/ldles?ltdoc=/for/ff-20090925-1222.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ovdata.no/cgi-wift/ldles?doc=/all/nl-20010615-081.html&amp;16a" TargetMode="External"/><Relationship Id="rId7" Type="http://schemas.openxmlformats.org/officeDocument/2006/relationships/hyperlink" Target="http://www.difi.no/hovedEnkel.aspx?m=54056" TargetMode="External"/><Relationship Id="rId2" Type="http://schemas.openxmlformats.org/officeDocument/2006/relationships/hyperlink" Target="http://www.lovdata.no/cgi-wift/ldles?doc=/sf/sf/sf-20051121-1296.html#3" TargetMode="External"/><Relationship Id="rId1" Type="http://schemas.openxmlformats.org/officeDocument/2006/relationships/slideLayout" Target="../slideLayouts/slideLayout2.xml"/><Relationship Id="rId6" Type="http://schemas.openxmlformats.org/officeDocument/2006/relationships/hyperlink" Target="http://www.lovdata.no/cgi-wift/ldles?doc=/sf/sf/sf-20040625-0988.html#27" TargetMode="External"/><Relationship Id="rId5" Type="http://schemas.openxmlformats.org/officeDocument/2006/relationships/hyperlink" Target="http://www.regjeringen.no/nb/dep/fad/dok/rundskriv/2009/referansekatalogen/3-referansekatalogens-anvisninger.html?id=570713" TargetMode="External"/><Relationship Id="rId4" Type="http://schemas.openxmlformats.org/officeDocument/2006/relationships/hyperlink" Target="http://lovdata.no/cgi-wift/ldles?ltdoc=/for/ff-20090925-1222.html"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regjeringen.no/nb/dep/fad/dok/lover-og-regler/retningslinjer/2008/rammeverk-for-autentisering-og-uavviseli.html?id=50595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ctrTitle"/>
          </p:nvPr>
        </p:nvSpPr>
        <p:spPr/>
        <p:txBody>
          <a:bodyPr/>
          <a:lstStyle/>
          <a:p>
            <a:pPr eaLnBrk="1" hangingPunct="1"/>
            <a:r>
              <a:rPr lang="nb-NO" dirty="0" smtClean="0">
                <a:latin typeface="Arial" charset="0"/>
                <a:cs typeface="Arial" charset="0"/>
              </a:rPr>
              <a:t>E-tinglysing</a:t>
            </a:r>
            <a:endParaRPr lang="en-US" dirty="0" smtClean="0">
              <a:latin typeface="Arial" charset="0"/>
              <a:cs typeface="Arial" charset="0"/>
            </a:endParaRPr>
          </a:p>
        </p:txBody>
      </p:sp>
      <p:sp>
        <p:nvSpPr>
          <p:cNvPr id="18435" name="Rectangle 5"/>
          <p:cNvSpPr>
            <a:spLocks noGrp="1"/>
          </p:cNvSpPr>
          <p:nvPr>
            <p:ph type="subTitle" idx="1"/>
          </p:nvPr>
        </p:nvSpPr>
        <p:spPr/>
        <p:txBody>
          <a:bodyPr/>
          <a:lstStyle/>
          <a:p>
            <a:pPr eaLnBrk="1" hangingPunct="1">
              <a:buFont typeface="Arial" charset="0"/>
              <a:buNone/>
            </a:pPr>
            <a:r>
              <a:rPr lang="nb-NO" dirty="0" smtClean="0">
                <a:latin typeface="Arial" charset="0"/>
                <a:cs typeface="Arial" charset="0"/>
              </a:rPr>
              <a:t>Risiko, digitale signaturer og biometri</a:t>
            </a:r>
          </a:p>
          <a:p>
            <a:pPr eaLnBrk="1" hangingPunct="1">
              <a:buFont typeface="Arial" charset="0"/>
              <a:buNone/>
            </a:pPr>
            <a:r>
              <a:rPr lang="nb-NO" sz="1600" dirty="0" smtClean="0">
                <a:latin typeface="Arial" charset="0"/>
                <a:cs typeface="Arial" charset="0"/>
              </a:rPr>
              <a:t>Jon Berge Holden, </a:t>
            </a:r>
            <a:r>
              <a:rPr lang="nb-NO" sz="1600" dirty="0" err="1" smtClean="0">
                <a:latin typeface="Arial" charset="0"/>
                <a:cs typeface="Arial" charset="0"/>
              </a:rPr>
              <a:t>Difi</a:t>
            </a:r>
            <a:endParaRPr lang="en-U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NSMs</a:t>
            </a:r>
            <a:r>
              <a:rPr lang="nb-NO" dirty="0" smtClean="0"/>
              <a:t> </a:t>
            </a:r>
            <a:r>
              <a:rPr lang="nb-NO" dirty="0" smtClean="0"/>
              <a:t>trusselbilde - </a:t>
            </a:r>
            <a:r>
              <a:rPr lang="nb-NO" dirty="0" smtClean="0"/>
              <a:t/>
            </a:r>
            <a:br>
              <a:rPr lang="nb-NO" dirty="0" smtClean="0"/>
            </a:br>
            <a:r>
              <a:rPr lang="nb-NO" dirty="0" smtClean="0"/>
              <a:t>internettkriminalitet</a:t>
            </a:r>
            <a:endParaRPr lang="nb-NO" dirty="0"/>
          </a:p>
        </p:txBody>
      </p:sp>
      <p:sp>
        <p:nvSpPr>
          <p:cNvPr id="3" name="Plassholder for innhold 2"/>
          <p:cNvSpPr>
            <a:spLocks noGrp="1"/>
          </p:cNvSpPr>
          <p:nvPr>
            <p:ph idx="1"/>
          </p:nvPr>
        </p:nvSpPr>
        <p:spPr>
          <a:xfrm>
            <a:off x="457200" y="1600200"/>
            <a:ext cx="5066270" cy="4429897"/>
          </a:xfrm>
        </p:spPr>
        <p:txBody>
          <a:bodyPr>
            <a:noAutofit/>
          </a:bodyPr>
          <a:lstStyle/>
          <a:p>
            <a:r>
              <a:rPr lang="nb-NO" sz="1400" dirty="0" smtClean="0"/>
              <a:t>NSM: ”</a:t>
            </a:r>
            <a:r>
              <a:rPr lang="nb-NO" sz="1400" b="1" dirty="0" smtClean="0"/>
              <a:t>Kompleksiteten i ondsinnet programvare øker</a:t>
            </a:r>
            <a:r>
              <a:rPr lang="nb-NO" sz="1400" dirty="0" smtClean="0"/>
              <a:t>. Det finnes stadig flere teknikker for å gjøre arbeidet med analyse av angrepskode vanskeligere. De samme teknikkene vil samtidig ofte </a:t>
            </a:r>
            <a:r>
              <a:rPr lang="nb-NO" sz="1400" b="1" dirty="0" smtClean="0"/>
              <a:t>forhindre at koden plukkes opp </a:t>
            </a:r>
            <a:r>
              <a:rPr lang="nb-NO" sz="1400" dirty="0" smtClean="0"/>
              <a:t>av automatiske deteksjonssystemer, som for eksempel </a:t>
            </a:r>
            <a:r>
              <a:rPr lang="nb-NO" sz="1400" b="1" dirty="0" smtClean="0"/>
              <a:t>antivirus- og innbruddsdeteksjonssystemer</a:t>
            </a:r>
            <a:r>
              <a:rPr lang="nb-NO" sz="1400" dirty="0" smtClean="0"/>
              <a:t>. Utfordringen er så stor at selv sikkerhetsbevisste virksomheter vil kunne oppleve å bli utsatt for alvorlige dataangrep. Det er derfor viktig å </a:t>
            </a:r>
            <a:r>
              <a:rPr lang="nb-NO" sz="1400" b="1" dirty="0" smtClean="0"/>
              <a:t>fokusere på evne til skadehåndtering og skadebegrensing </a:t>
            </a:r>
            <a:r>
              <a:rPr lang="nb-NO" sz="1400" dirty="0" smtClean="0"/>
              <a:t>i arbeidet med å planlegge sikkerhet.”</a:t>
            </a:r>
            <a:endParaRPr lang="nb-NO" sz="1400" dirty="0" smtClean="0">
              <a:hlinkClick r:id="rId3"/>
            </a:endParaRPr>
          </a:p>
          <a:p>
            <a:r>
              <a:rPr lang="nb-NO" sz="1400" dirty="0" smtClean="0"/>
              <a:t>Kilde: </a:t>
            </a:r>
            <a:r>
              <a:rPr lang="nb-NO" sz="1400" dirty="0" err="1" smtClean="0"/>
              <a:t>NSMs</a:t>
            </a:r>
            <a:r>
              <a:rPr lang="nb-NO" sz="1400" dirty="0" smtClean="0"/>
              <a:t> ugraderte risikovurdering 2007-2008 pkt 1.6 / </a:t>
            </a:r>
            <a:r>
              <a:rPr lang="nb-NO" sz="1400" dirty="0" smtClean="0">
                <a:hlinkClick r:id="rId4"/>
              </a:rPr>
              <a:t>https://www.nsm.stat.no/Documents/Risikovurdering/ugradert%20sikkerhetstilstanden-2007.pdf</a:t>
            </a:r>
            <a:endParaRPr lang="nb-NO" sz="1400" dirty="0" smtClean="0"/>
          </a:p>
          <a:p>
            <a:r>
              <a:rPr lang="nb-NO" sz="1400" dirty="0" err="1" smtClean="0"/>
              <a:t>Norcert</a:t>
            </a:r>
            <a:r>
              <a:rPr lang="nb-NO" sz="1400" dirty="0" smtClean="0"/>
              <a:t>: Det har vært en økende tendens til at målrettede trojanere blir brukt i angrep mot mål i Norge </a:t>
            </a:r>
            <a:r>
              <a:rPr lang="en-US" sz="1400" dirty="0" smtClean="0">
                <a:hlinkClick r:id="rId5"/>
              </a:rPr>
              <a:t>https://www.nsm.stat.no/Arbeidsomrader/Internettsikkerhet-NorCERT/Internettsikkerhet---NorCERT/IKT-trusselbildet2/</a:t>
            </a:r>
            <a:r>
              <a:rPr lang="en-US" sz="1400" dirty="0" smtClean="0"/>
              <a:t> </a:t>
            </a:r>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pic>
        <p:nvPicPr>
          <p:cNvPr id="1028" name="Picture 4">
            <a:hlinkClick r:id="rId3"/>
          </p:cNvPr>
          <p:cNvPicPr>
            <a:picLocks noChangeAspect="1" noChangeArrowheads="1"/>
          </p:cNvPicPr>
          <p:nvPr/>
        </p:nvPicPr>
        <p:blipFill>
          <a:blip r:embed="rId6"/>
          <a:srcRect/>
          <a:stretch>
            <a:fillRect/>
          </a:stretch>
        </p:blipFill>
        <p:spPr bwMode="auto">
          <a:xfrm>
            <a:off x="5455920" y="569561"/>
            <a:ext cx="3688080" cy="3303085"/>
          </a:xfrm>
          <a:prstGeom prst="rect">
            <a:avLst/>
          </a:prstGeom>
          <a:noFill/>
          <a:ln w="9525">
            <a:noFill/>
            <a:miter lim="800000"/>
            <a:headEnd/>
            <a:tailEnd/>
          </a:ln>
        </p:spPr>
      </p:pic>
      <p:pic>
        <p:nvPicPr>
          <p:cNvPr id="32771" name="Picture 3"/>
          <p:cNvPicPr>
            <a:picLocks noChangeAspect="1" noChangeArrowheads="1"/>
          </p:cNvPicPr>
          <p:nvPr/>
        </p:nvPicPr>
        <p:blipFill>
          <a:blip r:embed="rId7"/>
          <a:srcRect/>
          <a:stretch>
            <a:fillRect/>
          </a:stretch>
        </p:blipFill>
        <p:spPr bwMode="auto">
          <a:xfrm>
            <a:off x="5788403" y="3721959"/>
            <a:ext cx="2550122" cy="1990740"/>
          </a:xfrm>
          <a:prstGeom prst="rect">
            <a:avLst/>
          </a:prstGeom>
          <a:noFill/>
          <a:ln w="9525">
            <a:noFill/>
            <a:miter lim="800000"/>
            <a:headEnd/>
            <a:tailEnd/>
          </a:ln>
          <a:scene3d>
            <a:camera prst="orthographicFront">
              <a:rot lat="0" lon="10800000" rev="0"/>
            </a:camera>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Trusselbildet II - Kredittilsynet</a:t>
            </a:r>
            <a:endParaRPr lang="nb-NO" dirty="0"/>
          </a:p>
        </p:txBody>
      </p:sp>
      <p:sp>
        <p:nvSpPr>
          <p:cNvPr id="3" name="Plassholder for innhold 2"/>
          <p:cNvSpPr>
            <a:spLocks noGrp="1"/>
          </p:cNvSpPr>
          <p:nvPr>
            <p:ph idx="1"/>
          </p:nvPr>
        </p:nvSpPr>
        <p:spPr/>
        <p:txBody>
          <a:bodyPr>
            <a:normAutofit fontScale="70000" lnSpcReduction="20000"/>
          </a:bodyPr>
          <a:lstStyle/>
          <a:p>
            <a:r>
              <a:rPr lang="en-US" dirty="0" err="1" smtClean="0"/>
              <a:t>Kredittilsynets</a:t>
            </a:r>
            <a:r>
              <a:rPr lang="en-US" dirty="0" smtClean="0"/>
              <a:t> </a:t>
            </a:r>
            <a:r>
              <a:rPr lang="nb-NO" dirty="0" smtClean="0"/>
              <a:t> Risiko- og sårbarhetsanalyse (ROS) 2008, februar 2009:</a:t>
            </a:r>
          </a:p>
          <a:p>
            <a:pPr lvl="1"/>
            <a:r>
              <a:rPr lang="en-US" dirty="0" smtClean="0"/>
              <a:t>2.71: </a:t>
            </a:r>
            <a:r>
              <a:rPr lang="nb-NO" dirty="0" err="1" smtClean="0"/>
              <a:t>Phishing</a:t>
            </a:r>
            <a:r>
              <a:rPr lang="nb-NO" dirty="0" smtClean="0"/>
              <a:t>, det vil si ondsinnet programvare som avlurer identitetsinformasjon fra kunden, er en alvorlig trussel</a:t>
            </a:r>
            <a:r>
              <a:rPr lang="nb-NO" b="1" dirty="0" smtClean="0"/>
              <a:t>. Trusselen setter grenser når det gjelder hvilke tjenester som det er forsvarlig å tilby på Internett</a:t>
            </a:r>
            <a:r>
              <a:rPr lang="nb-NO" dirty="0" smtClean="0"/>
              <a:t>, gitt at de kjente ID-løsningene forutsetter at brukeren registrerer passord og bruker-ID på sin PC.</a:t>
            </a:r>
          </a:p>
          <a:p>
            <a:pPr lvl="1"/>
            <a:r>
              <a:rPr lang="nb-NO" dirty="0" smtClean="0"/>
              <a:t>2.7.2.2 Mer avanserte former for trojanere:  Det har vært registrert flere eksempler på angrep der ondsinnet kode (trojanere) </a:t>
            </a:r>
            <a:r>
              <a:rPr lang="nb-NO" b="1" dirty="0" smtClean="0"/>
              <a:t>endrer det brukeren ser når hun er i nettbanken</a:t>
            </a:r>
            <a:r>
              <a:rPr lang="nb-NO" dirty="0" smtClean="0"/>
              <a:t>. Teknikken er kjent som persistent </a:t>
            </a:r>
            <a:r>
              <a:rPr lang="nb-NO" dirty="0" err="1" smtClean="0"/>
              <a:t>MitB</a:t>
            </a:r>
            <a:r>
              <a:rPr lang="nb-NO" dirty="0" smtClean="0"/>
              <a:t> (</a:t>
            </a:r>
            <a:r>
              <a:rPr lang="nb-NO" b="1" dirty="0" err="1" smtClean="0"/>
              <a:t>Man-in-the-Browser</a:t>
            </a:r>
            <a:r>
              <a:rPr lang="nb-NO" dirty="0" smtClean="0"/>
              <a:t>). Poenget er at brukeren ikke ser den falske transaksjonen og slår derfor ikke alarm. Brukeren blir presentert for sider som viser at transaksjonen tilsynelatende ble utført som ønsket. Dette gir angriperen bedre tid til å overføre pengene før svindelen blir oppdaget. Ingen av de kjente angrepene ble avdekket av antivirusprogramvare. Dette samsvarer godt med resultatene av en offentlig undersøkelse som er gjort i Spania.”</a:t>
            </a:r>
          </a:p>
          <a:p>
            <a:pPr lvl="1"/>
            <a:r>
              <a:rPr lang="nb-NO" b="1" dirty="0" smtClean="0"/>
              <a:t>Ingen av identitetskontrollene</a:t>
            </a:r>
            <a:r>
              <a:rPr lang="nb-NO" dirty="0" smtClean="0"/>
              <a:t> som benyttes innenfor finanstjenester på Internett i dag, </a:t>
            </a:r>
            <a:r>
              <a:rPr lang="nb-NO" b="1" dirty="0" smtClean="0"/>
              <a:t>beskytter på en effektiv </a:t>
            </a:r>
            <a:r>
              <a:rPr lang="nb-NO" dirty="0" smtClean="0"/>
              <a:t>måte mot den største </a:t>
            </a:r>
            <a:r>
              <a:rPr lang="nb-NO" dirty="0" err="1" smtClean="0"/>
              <a:t>identitetstyven</a:t>
            </a:r>
            <a:r>
              <a:rPr lang="nb-NO" dirty="0" smtClean="0"/>
              <a:t> på Internett, nemlig phishing7. Dette er aktuell risiko etter som angrep på nettbank som fører til tap, viser en økende tendens i andre land. På denne bakgrunn er det grunn til å spørre hvorvidt dagens identitetsløsninger er sikre nok til at det er forsvarlig å benytte dem i forbindelse med transaksjoner, avtaler mv. på Internett. I særdeleshet gjelder dette for transaksjoner som er av en slik art, at det kan ha betydelige negative konsekvenser dersom en </a:t>
            </a:r>
            <a:r>
              <a:rPr lang="nb-NO" dirty="0" err="1" smtClean="0"/>
              <a:t>identitetstyv</a:t>
            </a:r>
            <a:r>
              <a:rPr lang="nb-NO" dirty="0" smtClean="0"/>
              <a:t> gjennomfører blant annet transaksjoner og avtaler i en annen brukers navn.</a:t>
            </a:r>
            <a:endParaRPr lang="nb-NO" dirty="0" smtClean="0">
              <a:hlinkClick r:id="rId2"/>
            </a:endParaRPr>
          </a:p>
          <a:p>
            <a:pPr lvl="1"/>
            <a:r>
              <a:rPr lang="nb-NO" dirty="0" smtClean="0"/>
              <a:t>Kilde: </a:t>
            </a:r>
            <a:r>
              <a:rPr lang="nb-NO" dirty="0" smtClean="0">
                <a:hlinkClick r:id="rId3"/>
              </a:rPr>
              <a:t>http://www.kredittilsynet.no/archive/stab_pdf/01/06/ROSan035.pdf</a:t>
            </a:r>
            <a:endParaRPr lang="nb-NO" dirty="0" smtClean="0">
              <a:hlinkClick r:id="rId2"/>
            </a:endParaRPr>
          </a:p>
          <a:p>
            <a:pPr lvl="1"/>
            <a:endParaRPr lang="nb-NO" dirty="0" smtClean="0"/>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FBI-sjefen har sluttet med nettbank</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
        <p:nvSpPr>
          <p:cNvPr id="7" name="Plassholder for innhold 6"/>
          <p:cNvSpPr>
            <a:spLocks noGrp="1"/>
          </p:cNvSpPr>
          <p:nvPr>
            <p:ph idx="1"/>
          </p:nvPr>
        </p:nvSpPr>
        <p:spPr>
          <a:xfrm>
            <a:off x="0" y="1525555"/>
            <a:ext cx="3125755" cy="4525963"/>
          </a:xfrm>
        </p:spPr>
        <p:txBody>
          <a:bodyPr/>
          <a:lstStyle/>
          <a:p>
            <a:endParaRPr lang="nb-NO" dirty="0" smtClean="0"/>
          </a:p>
          <a:p>
            <a:r>
              <a:rPr lang="nb-NO" dirty="0" smtClean="0"/>
              <a:t>Begrunnelse: Vellaget </a:t>
            </a:r>
            <a:r>
              <a:rPr lang="nb-NO" dirty="0" err="1" smtClean="0"/>
              <a:t>phishingforsøk</a:t>
            </a:r>
            <a:endParaRPr lang="nb-NO" dirty="0" smtClean="0"/>
          </a:p>
          <a:p>
            <a:endParaRPr lang="nb-NO" dirty="0" smtClean="0"/>
          </a:p>
        </p:txBody>
      </p:sp>
      <p:pic>
        <p:nvPicPr>
          <p:cNvPr id="6148" name="Picture 4">
            <a:hlinkClick r:id="rId2"/>
          </p:cNvPr>
          <p:cNvPicPr>
            <a:picLocks noChangeAspect="1" noChangeArrowheads="1"/>
          </p:cNvPicPr>
          <p:nvPr/>
        </p:nvPicPr>
        <p:blipFill>
          <a:blip r:embed="rId3"/>
          <a:srcRect/>
          <a:stretch>
            <a:fillRect/>
          </a:stretch>
        </p:blipFill>
        <p:spPr bwMode="auto">
          <a:xfrm>
            <a:off x="3344540" y="1166326"/>
            <a:ext cx="5239624" cy="4282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Brukerne og </a:t>
            </a:r>
            <a:r>
              <a:rPr lang="nb-NO" dirty="0" err="1" smtClean="0"/>
              <a:t>phishing</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pic>
        <p:nvPicPr>
          <p:cNvPr id="5122" name="Picture 2"/>
          <p:cNvPicPr>
            <a:picLocks noGrp="1" noChangeAspect="1" noChangeArrowheads="1"/>
          </p:cNvPicPr>
          <p:nvPr>
            <p:ph idx="1"/>
          </p:nvPr>
        </p:nvPicPr>
        <p:blipFill>
          <a:blip r:embed="rId2"/>
          <a:srcRect/>
          <a:stretch>
            <a:fillRect/>
          </a:stretch>
        </p:blipFill>
        <p:spPr bwMode="auto">
          <a:xfrm>
            <a:off x="4860812" y="1337113"/>
            <a:ext cx="3587667" cy="2451116"/>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833340" y="1370239"/>
            <a:ext cx="3371850" cy="1504950"/>
          </a:xfrm>
          <a:prstGeom prst="rect">
            <a:avLst/>
          </a:prstGeom>
          <a:noFill/>
          <a:ln w="9525">
            <a:noFill/>
            <a:miter lim="800000"/>
            <a:headEnd/>
            <a:tailEnd/>
          </a:ln>
        </p:spPr>
      </p:pic>
      <p:pic>
        <p:nvPicPr>
          <p:cNvPr id="5124" name="Picture 4"/>
          <p:cNvPicPr>
            <a:picLocks noChangeAspect="1" noChangeArrowheads="1"/>
          </p:cNvPicPr>
          <p:nvPr/>
        </p:nvPicPr>
        <p:blipFill>
          <a:blip r:embed="rId4"/>
          <a:srcRect/>
          <a:stretch>
            <a:fillRect/>
          </a:stretch>
        </p:blipFill>
        <p:spPr bwMode="auto">
          <a:xfrm>
            <a:off x="2624818" y="3180379"/>
            <a:ext cx="3371850" cy="1504950"/>
          </a:xfrm>
          <a:prstGeom prst="rect">
            <a:avLst/>
          </a:prstGeom>
          <a:noFill/>
          <a:ln w="9525">
            <a:noFill/>
            <a:miter lim="800000"/>
            <a:headEnd/>
            <a:tailEnd/>
          </a:ln>
        </p:spPr>
      </p:pic>
      <p:sp>
        <p:nvSpPr>
          <p:cNvPr id="9" name="Rektangel 8"/>
          <p:cNvSpPr/>
          <p:nvPr/>
        </p:nvSpPr>
        <p:spPr>
          <a:xfrm>
            <a:off x="839755" y="5662422"/>
            <a:ext cx="7399176" cy="646331"/>
          </a:xfrm>
          <a:prstGeom prst="rect">
            <a:avLst/>
          </a:prstGeom>
        </p:spPr>
        <p:txBody>
          <a:bodyPr wrap="square">
            <a:spAutoFit/>
          </a:bodyPr>
          <a:lstStyle/>
          <a:p>
            <a:r>
              <a:rPr lang="nb-NO" dirty="0" smtClean="0"/>
              <a:t>(Peter </a:t>
            </a:r>
            <a:r>
              <a:rPr lang="nb-NO" dirty="0" err="1" smtClean="0"/>
              <a:t>Gutman</a:t>
            </a:r>
            <a:r>
              <a:rPr lang="nb-NO" dirty="0" smtClean="0"/>
              <a:t>, </a:t>
            </a:r>
            <a:r>
              <a:rPr lang="nb-NO" dirty="0" smtClean="0">
                <a:hlinkClick r:id="rId5"/>
              </a:rPr>
              <a:t>http://www.cs.auckland.ac.nz/~pgut001/pubs/phishing.pdf</a:t>
            </a:r>
            <a:r>
              <a:rPr lang="nb-NO" dirty="0" smtClean="0"/>
              <a:t> s 5)</a:t>
            </a: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in)">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Digital samhandling – risikoer</a:t>
            </a:r>
            <a:endParaRPr lang="nb-NO" dirty="0"/>
          </a:p>
        </p:txBody>
      </p:sp>
      <p:sp>
        <p:nvSpPr>
          <p:cNvPr id="3" name="Plassholder for innhold 2"/>
          <p:cNvSpPr>
            <a:spLocks noGrp="1"/>
          </p:cNvSpPr>
          <p:nvPr>
            <p:ph idx="1"/>
          </p:nvPr>
        </p:nvSpPr>
        <p:spPr/>
        <p:txBody>
          <a:bodyPr/>
          <a:lstStyle/>
          <a:p>
            <a:r>
              <a:rPr lang="nb-NO" dirty="0" err="1" smtClean="0"/>
              <a:t>Riisnæs</a:t>
            </a:r>
            <a:endParaRPr lang="nb-NO" dirty="0" smtClean="0"/>
          </a:p>
          <a:p>
            <a:pPr lvl="1"/>
            <a:r>
              <a:rPr lang="nb-NO" dirty="0" smtClean="0"/>
              <a:t>manglende gjennomsiktighet (hvem snakker jeg med)</a:t>
            </a:r>
          </a:p>
          <a:p>
            <a:pPr lvl="1"/>
            <a:r>
              <a:rPr lang="nb-NO" dirty="0" smtClean="0"/>
              <a:t>manglende stabilitet (endringer uten spor)</a:t>
            </a:r>
          </a:p>
          <a:p>
            <a:pPr lvl="1"/>
            <a:r>
              <a:rPr lang="nb-NO" dirty="0" smtClean="0"/>
              <a:t>nye kjennetegn</a:t>
            </a:r>
          </a:p>
          <a:p>
            <a:pPr lvl="1"/>
            <a:r>
              <a:rPr lang="nb-NO" dirty="0" smtClean="0"/>
              <a:t>manglende erfaring og tradisjon</a:t>
            </a:r>
          </a:p>
          <a:p>
            <a:r>
              <a:rPr lang="nb-NO" dirty="0" smtClean="0"/>
              <a:t>Komplekst miljø</a:t>
            </a:r>
          </a:p>
          <a:p>
            <a:pPr lvl="1"/>
            <a:r>
              <a:rPr lang="nb-NO" dirty="0" smtClean="0"/>
              <a:t>Sikkerhetshull oppdages jevnlig – tekniske sårbarheter</a:t>
            </a:r>
          </a:p>
          <a:p>
            <a:pPr lvl="1"/>
            <a:r>
              <a:rPr lang="nb-NO" dirty="0" smtClean="0"/>
              <a:t>Brukernes kompetanse er begrenset – sosiale sårbarheter</a:t>
            </a:r>
          </a:p>
          <a:p>
            <a:pPr lvl="1"/>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Digitale signaturer</a:t>
            </a:r>
            <a:endParaRPr lang="nb-NO" dirty="0"/>
          </a:p>
        </p:txBody>
      </p:sp>
      <p:sp>
        <p:nvSpPr>
          <p:cNvPr id="3" name="Plassholder for innhold 2"/>
          <p:cNvSpPr>
            <a:spLocks noGrp="1"/>
          </p:cNvSpPr>
          <p:nvPr>
            <p:ph idx="1"/>
          </p:nvPr>
        </p:nvSpPr>
        <p:spPr/>
        <p:txBody>
          <a:bodyPr/>
          <a:lstStyle/>
          <a:p>
            <a:r>
              <a:rPr lang="nb-NO" dirty="0" smtClean="0"/>
              <a:t>Beskrivelse</a:t>
            </a:r>
          </a:p>
          <a:p>
            <a:r>
              <a:rPr lang="nb-NO" dirty="0" smtClean="0"/>
              <a:t>Utfordringer</a:t>
            </a:r>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Digitale signaturer - terminologi</a:t>
            </a:r>
            <a:endParaRPr lang="nb-NO" dirty="0"/>
          </a:p>
        </p:txBody>
      </p:sp>
      <p:sp>
        <p:nvSpPr>
          <p:cNvPr id="3" name="Plassholder for innhold 2"/>
          <p:cNvSpPr>
            <a:spLocks noGrp="1"/>
          </p:cNvSpPr>
          <p:nvPr>
            <p:ph idx="1"/>
          </p:nvPr>
        </p:nvSpPr>
        <p:spPr/>
        <p:txBody>
          <a:bodyPr>
            <a:normAutofit lnSpcReduction="10000"/>
          </a:bodyPr>
          <a:lstStyle/>
          <a:p>
            <a:r>
              <a:rPr lang="nb-NO" dirty="0" smtClean="0"/>
              <a:t>Definisjoner i </a:t>
            </a:r>
            <a:r>
              <a:rPr lang="nb-NO" dirty="0" smtClean="0">
                <a:hlinkClick r:id="rId2"/>
              </a:rPr>
              <a:t>e-signaturloven § 3</a:t>
            </a:r>
            <a:r>
              <a:rPr lang="nb-NO" dirty="0" smtClean="0"/>
              <a:t> og § 4, jf. direktivet</a:t>
            </a:r>
          </a:p>
          <a:p>
            <a:pPr lvl="1"/>
            <a:r>
              <a:rPr lang="nb-NO" dirty="0" smtClean="0"/>
              <a:t>Avansert elektronisk signatur (typisk digital signatur), kvalifisert sertifikat, kvalifisert signatur</a:t>
            </a:r>
          </a:p>
          <a:p>
            <a:r>
              <a:rPr lang="nb-NO" dirty="0" err="1" smtClean="0"/>
              <a:t>Signatur-terminologien</a:t>
            </a:r>
            <a:r>
              <a:rPr lang="nb-NO" dirty="0" smtClean="0"/>
              <a:t> kan være uheldig</a:t>
            </a:r>
          </a:p>
          <a:p>
            <a:pPr lvl="1"/>
            <a:r>
              <a:rPr lang="nb-NO" dirty="0" smtClean="0"/>
              <a:t>Rolf </a:t>
            </a:r>
            <a:r>
              <a:rPr lang="nb-NO" dirty="0" err="1" smtClean="0"/>
              <a:t>Riisnæs</a:t>
            </a:r>
            <a:r>
              <a:rPr lang="nb-NO" dirty="0" smtClean="0"/>
              <a:t> 2007:”det er uheldig at man benytter signaturmetaforen… gir nok for mange </a:t>
            </a:r>
            <a:r>
              <a:rPr lang="nb-NO" dirty="0" err="1" smtClean="0"/>
              <a:t>asosiasjoner</a:t>
            </a:r>
            <a:r>
              <a:rPr lang="nb-NO" dirty="0" smtClean="0"/>
              <a:t> nettopp i retning av at man ønsker å disponere rettslig” (</a:t>
            </a:r>
            <a:r>
              <a:rPr lang="nb-NO" dirty="0" err="1" smtClean="0">
                <a:hlinkClick r:id="rId3"/>
              </a:rPr>
              <a:t>Riisnæs</a:t>
            </a:r>
            <a:r>
              <a:rPr lang="nb-NO" dirty="0" smtClean="0">
                <a:hlinkClick r:id="rId3"/>
              </a:rPr>
              <a:t> 2007</a:t>
            </a:r>
            <a:r>
              <a:rPr lang="nb-NO" dirty="0" smtClean="0"/>
              <a:t>, s 51)</a:t>
            </a:r>
          </a:p>
          <a:p>
            <a:r>
              <a:rPr lang="nb-NO" dirty="0" smtClean="0"/>
              <a:t>Fri bevisbedømmelse i norsk rett. E-signaturloven fastslår at kvalifisert e-signatur oppfyller </a:t>
            </a:r>
            <a:r>
              <a:rPr lang="nb-NO" i="1" dirty="0" smtClean="0"/>
              <a:t>formkrav om </a:t>
            </a:r>
            <a:r>
              <a:rPr lang="nb-NO" dirty="0" smtClean="0"/>
              <a:t>underskrift</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Digitale signaturer, jf. NOU 2001:10 pkt 3.2.2</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pic>
        <p:nvPicPr>
          <p:cNvPr id="2050" name="Picture 2"/>
          <p:cNvPicPr>
            <a:picLocks noGrp="1" noChangeAspect="1" noChangeArrowheads="1"/>
          </p:cNvPicPr>
          <p:nvPr>
            <p:ph idx="1"/>
          </p:nvPr>
        </p:nvPicPr>
        <p:blipFill>
          <a:blip r:embed="rId2"/>
          <a:srcRect/>
          <a:stretch>
            <a:fillRect/>
          </a:stretch>
        </p:blipFill>
        <p:spPr bwMode="auto">
          <a:xfrm>
            <a:off x="504825" y="2210594"/>
            <a:ext cx="813435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 bruk</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pic>
        <p:nvPicPr>
          <p:cNvPr id="3074" name="Picture 2"/>
          <p:cNvPicPr>
            <a:picLocks noGrp="1" noChangeAspect="1" noChangeArrowheads="1"/>
          </p:cNvPicPr>
          <p:nvPr>
            <p:ph idx="1"/>
          </p:nvPr>
        </p:nvPicPr>
        <p:blipFill>
          <a:blip r:embed="rId2"/>
          <a:srcRect/>
          <a:stretch>
            <a:fillRect/>
          </a:stretch>
        </p:blipFill>
        <p:spPr bwMode="auto">
          <a:xfrm>
            <a:off x="3004457" y="1656185"/>
            <a:ext cx="5281127" cy="3548178"/>
          </a:xfrm>
          <a:prstGeom prst="rect">
            <a:avLst/>
          </a:prstGeom>
          <a:noFill/>
          <a:ln w="9525">
            <a:noFill/>
            <a:miter lim="800000"/>
            <a:headEnd/>
            <a:tailEnd/>
          </a:ln>
        </p:spPr>
      </p:pic>
      <p:pic>
        <p:nvPicPr>
          <p:cNvPr id="3076" name="Picture 4" descr="C:\Program Files\Microsoft Office\MEDIA\CAGCAT10\j0195384.wmf"/>
          <p:cNvPicPr>
            <a:picLocks noChangeAspect="1" noChangeArrowheads="1"/>
          </p:cNvPicPr>
          <p:nvPr/>
        </p:nvPicPr>
        <p:blipFill>
          <a:blip r:embed="rId3"/>
          <a:srcRect/>
          <a:stretch>
            <a:fillRect/>
          </a:stretch>
        </p:blipFill>
        <p:spPr bwMode="auto">
          <a:xfrm>
            <a:off x="838070" y="1957290"/>
            <a:ext cx="1795463" cy="1833563"/>
          </a:xfrm>
          <a:prstGeom prst="rect">
            <a:avLst/>
          </a:prstGeom>
          <a:noFill/>
          <a:scene3d>
            <a:camera prst="orthographicFront">
              <a:rot lat="0" lon="10800000" rev="0"/>
            </a:camera>
            <a:lightRig rig="threePt" dir="t"/>
          </a:scene3d>
        </p:spPr>
      </p:pic>
      <p:pic>
        <p:nvPicPr>
          <p:cNvPr id="3078" name="Picture 6"/>
          <p:cNvPicPr>
            <a:picLocks noChangeAspect="1" noChangeArrowheads="1"/>
          </p:cNvPicPr>
          <p:nvPr/>
        </p:nvPicPr>
        <p:blipFill>
          <a:blip r:embed="rId4"/>
          <a:srcRect/>
          <a:stretch>
            <a:fillRect/>
          </a:stretch>
        </p:blipFill>
        <p:spPr bwMode="auto">
          <a:xfrm>
            <a:off x="518984" y="3842951"/>
            <a:ext cx="1890415" cy="1800000"/>
          </a:xfrm>
          <a:prstGeom prst="rect">
            <a:avLst/>
          </a:prstGeom>
          <a:noFill/>
          <a:ln w="9525">
            <a:noFill/>
            <a:miter lim="800000"/>
            <a:headEnd/>
            <a:tailEnd/>
          </a:ln>
          <a:scene3d>
            <a:camera prst="orthographicFront">
              <a:rot lat="0" lon="21299999" rev="0"/>
            </a:camera>
            <a:lightRig rig="threePt" dir="t"/>
          </a:scene3d>
        </p:spPr>
      </p:pic>
      <p:pic>
        <p:nvPicPr>
          <p:cNvPr id="3079" name="Picture 7"/>
          <p:cNvPicPr>
            <a:picLocks noChangeAspect="1" noChangeArrowheads="1"/>
          </p:cNvPicPr>
          <p:nvPr/>
        </p:nvPicPr>
        <p:blipFill>
          <a:blip r:embed="rId5"/>
          <a:srcRect/>
          <a:stretch>
            <a:fillRect/>
          </a:stretch>
        </p:blipFill>
        <p:spPr bwMode="auto">
          <a:xfrm>
            <a:off x="-5186362" y="-5862638"/>
            <a:ext cx="1890415" cy="18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 calcmode="lin" valueType="num">
                                      <p:cBhvr additive="base">
                                        <p:cTn id="18" dur="500" fill="hold"/>
                                        <p:tgtEl>
                                          <p:spTgt spid="3078"/>
                                        </p:tgtEl>
                                        <p:attrNameLst>
                                          <p:attrName>ppt_x</p:attrName>
                                        </p:attrNameLst>
                                      </p:cBhvr>
                                      <p:tavLst>
                                        <p:tav tm="0">
                                          <p:val>
                                            <p:strVal val="#ppt_x"/>
                                          </p:val>
                                        </p:tav>
                                        <p:tav tm="100000">
                                          <p:val>
                                            <p:strVal val="#ppt_x"/>
                                          </p:val>
                                        </p:tav>
                                      </p:tavLst>
                                    </p:anim>
                                    <p:anim calcmode="lin" valueType="num">
                                      <p:cBhvr additive="base">
                                        <p:cTn id="19"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Risikoelementer i brukssituasjonen</a:t>
            </a:r>
            <a:endParaRPr lang="nb-NO" dirty="0"/>
          </a:p>
        </p:txBody>
      </p:sp>
      <p:sp>
        <p:nvSpPr>
          <p:cNvPr id="3" name="Plassholder for innhold 2"/>
          <p:cNvSpPr>
            <a:spLocks noGrp="1"/>
          </p:cNvSpPr>
          <p:nvPr>
            <p:ph idx="1"/>
          </p:nvPr>
        </p:nvSpPr>
        <p:spPr/>
        <p:txBody>
          <a:bodyPr>
            <a:normAutofit lnSpcReduction="10000"/>
          </a:bodyPr>
          <a:lstStyle/>
          <a:p>
            <a:r>
              <a:rPr lang="nb-NO" dirty="0" smtClean="0"/>
              <a:t>Kravspesifikasjon PKI for offentlig sektor spesifiserer krav for Person Høyt, bl.a.</a:t>
            </a:r>
          </a:p>
          <a:p>
            <a:pPr lvl="1"/>
            <a:r>
              <a:rPr lang="nb-NO" dirty="0" smtClean="0"/>
              <a:t>Algoritmer for </a:t>
            </a:r>
            <a:r>
              <a:rPr lang="nb-NO" dirty="0" err="1" smtClean="0"/>
              <a:t>hashing</a:t>
            </a:r>
            <a:r>
              <a:rPr lang="nb-NO" dirty="0" smtClean="0"/>
              <a:t> og signering</a:t>
            </a:r>
          </a:p>
          <a:p>
            <a:pPr lvl="1"/>
            <a:r>
              <a:rPr lang="nb-NO" dirty="0" smtClean="0"/>
              <a:t>Nøkkellengde</a:t>
            </a:r>
          </a:p>
          <a:p>
            <a:pPr lvl="1"/>
            <a:r>
              <a:rPr lang="nb-NO" dirty="0" smtClean="0"/>
              <a:t>Oppbevaring av nøkler</a:t>
            </a:r>
          </a:p>
          <a:p>
            <a:pPr lvl="1"/>
            <a:r>
              <a:rPr lang="nb-NO" dirty="0" smtClean="0"/>
              <a:t>Utlevering basert på personlig fremmøte</a:t>
            </a:r>
          </a:p>
          <a:p>
            <a:endParaRPr lang="nb-NO" dirty="0" smtClean="0"/>
          </a:p>
          <a:p>
            <a:r>
              <a:rPr lang="nb-NO" dirty="0" smtClean="0"/>
              <a:t>Bruksmiljøet er en utfordring</a:t>
            </a:r>
          </a:p>
          <a:p>
            <a:pPr lvl="1"/>
            <a:r>
              <a:rPr lang="nb-NO" dirty="0" smtClean="0"/>
              <a:t>Hvem har kontrollen over maskinen? Lytter noen? </a:t>
            </a:r>
          </a:p>
          <a:p>
            <a:pPr lvl="1"/>
            <a:r>
              <a:rPr lang="nb-NO" dirty="0" smtClean="0"/>
              <a:t>WYSIWYS – </a:t>
            </a:r>
            <a:r>
              <a:rPr lang="nb-NO" dirty="0" err="1" smtClean="0"/>
              <a:t>what</a:t>
            </a:r>
            <a:r>
              <a:rPr lang="nb-NO" dirty="0" smtClean="0"/>
              <a:t> </a:t>
            </a:r>
            <a:r>
              <a:rPr lang="nb-NO" dirty="0" err="1" smtClean="0"/>
              <a:t>you</a:t>
            </a:r>
            <a:r>
              <a:rPr lang="nb-NO" dirty="0" smtClean="0"/>
              <a:t> </a:t>
            </a:r>
            <a:r>
              <a:rPr lang="nb-NO" dirty="0" err="1" smtClean="0"/>
              <a:t>see</a:t>
            </a:r>
            <a:r>
              <a:rPr lang="nb-NO" dirty="0" smtClean="0"/>
              <a:t> is </a:t>
            </a:r>
            <a:r>
              <a:rPr lang="nb-NO" dirty="0" err="1" smtClean="0"/>
              <a:t>what</a:t>
            </a:r>
            <a:r>
              <a:rPr lang="nb-NO" dirty="0" smtClean="0"/>
              <a:t> </a:t>
            </a:r>
            <a:r>
              <a:rPr lang="nb-NO" dirty="0" err="1" smtClean="0"/>
              <a:t>you</a:t>
            </a:r>
            <a:r>
              <a:rPr lang="nb-NO" dirty="0" smtClean="0"/>
              <a:t> sign?</a:t>
            </a:r>
          </a:p>
          <a:p>
            <a:pPr lvl="1"/>
            <a:r>
              <a:rPr lang="nb-NO" dirty="0" smtClean="0"/>
              <a:t>Hvem laget </a:t>
            </a:r>
            <a:r>
              <a:rPr lang="nb-NO" dirty="0" err="1" smtClean="0"/>
              <a:t>hashen</a:t>
            </a:r>
            <a:r>
              <a:rPr lang="nb-NO" dirty="0" smtClean="0"/>
              <a:t>?</a:t>
            </a:r>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a:t>
            </a:r>
            <a:endParaRPr lang="nb-NO" dirty="0"/>
          </a:p>
        </p:txBody>
      </p:sp>
      <p:sp>
        <p:nvSpPr>
          <p:cNvPr id="3" name="Plassholder for innhold 2"/>
          <p:cNvSpPr>
            <a:spLocks noGrp="1"/>
          </p:cNvSpPr>
          <p:nvPr>
            <p:ph idx="1"/>
          </p:nvPr>
        </p:nvSpPr>
        <p:spPr/>
        <p:txBody>
          <a:bodyPr/>
          <a:lstStyle/>
          <a:p>
            <a:r>
              <a:rPr lang="nb-NO" dirty="0" smtClean="0"/>
              <a:t>Kort om </a:t>
            </a:r>
            <a:r>
              <a:rPr lang="nb-NO" dirty="0" err="1" smtClean="0"/>
              <a:t>Difi</a:t>
            </a:r>
            <a:r>
              <a:rPr lang="nb-NO" dirty="0" smtClean="0"/>
              <a:t> og samordningsgrep</a:t>
            </a:r>
          </a:p>
          <a:p>
            <a:r>
              <a:rPr lang="nb-NO" dirty="0" smtClean="0"/>
              <a:t>Digital samhandling – risiko og trusselbilde</a:t>
            </a:r>
          </a:p>
          <a:p>
            <a:r>
              <a:rPr lang="nb-NO" dirty="0" smtClean="0"/>
              <a:t>Digitale signaturer – risiko</a:t>
            </a:r>
          </a:p>
          <a:p>
            <a:r>
              <a:rPr lang="nb-NO" dirty="0" smtClean="0"/>
              <a:t>Om biometri</a:t>
            </a:r>
          </a:p>
          <a:p>
            <a:r>
              <a:rPr lang="nb-NO" dirty="0" smtClean="0"/>
              <a:t>Oppsummering</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Risikoelementer</a:t>
            </a:r>
            <a:endParaRPr lang="nb-NO" dirty="0"/>
          </a:p>
        </p:txBody>
      </p:sp>
      <p:sp>
        <p:nvSpPr>
          <p:cNvPr id="3" name="Plassholder for innhold 2"/>
          <p:cNvSpPr>
            <a:spLocks noGrp="1"/>
          </p:cNvSpPr>
          <p:nvPr>
            <p:ph idx="1"/>
          </p:nvPr>
        </p:nvSpPr>
        <p:spPr/>
        <p:txBody>
          <a:bodyPr/>
          <a:lstStyle/>
          <a:p>
            <a:r>
              <a:rPr lang="nb-NO" dirty="0" smtClean="0"/>
              <a:t>Utleveringssikkerhet</a:t>
            </a:r>
          </a:p>
          <a:p>
            <a:pPr lvl="1"/>
            <a:r>
              <a:rPr lang="nb-NO" dirty="0" smtClean="0"/>
              <a:t>Personlig oppmøte?</a:t>
            </a:r>
          </a:p>
          <a:p>
            <a:r>
              <a:rPr lang="nb-NO" dirty="0" smtClean="0"/>
              <a:t>Nøkkelsikringen</a:t>
            </a:r>
          </a:p>
          <a:p>
            <a:pPr lvl="1"/>
            <a:r>
              <a:rPr lang="nb-NO" dirty="0" smtClean="0"/>
              <a:t>Kopierbar? Lokalt, sentralt lagret. Beskyttelse (</a:t>
            </a:r>
            <a:r>
              <a:rPr lang="nb-NO" dirty="0" err="1" smtClean="0"/>
              <a:t>pin-kode</a:t>
            </a:r>
            <a:r>
              <a:rPr lang="nb-NO" dirty="0" smtClean="0"/>
              <a:t> </a:t>
            </a:r>
            <a:r>
              <a:rPr lang="nb-NO" dirty="0" err="1" smtClean="0"/>
              <a:t>etc</a:t>
            </a:r>
            <a:r>
              <a:rPr lang="nb-NO" dirty="0" smtClean="0"/>
              <a:t>)</a:t>
            </a:r>
          </a:p>
          <a:p>
            <a:r>
              <a:rPr lang="nb-NO" dirty="0" smtClean="0"/>
              <a:t>Bruksmiljøet</a:t>
            </a:r>
          </a:p>
          <a:p>
            <a:pPr lvl="1"/>
            <a:r>
              <a:rPr lang="nb-NO" dirty="0" smtClean="0"/>
              <a:t>Maskin- og programvare, inkl. tastaturdrivere, skjermbildegenerering</a:t>
            </a:r>
          </a:p>
          <a:p>
            <a:pPr lvl="2"/>
            <a:r>
              <a:rPr lang="nb-NO" dirty="0" smtClean="0"/>
              <a:t>Vern mot avlytting og </a:t>
            </a:r>
            <a:r>
              <a:rPr lang="nb-NO" dirty="0" err="1" smtClean="0"/>
              <a:t>replay</a:t>
            </a:r>
            <a:endParaRPr lang="nb-NO" dirty="0" smtClean="0"/>
          </a:p>
          <a:p>
            <a:pPr lvl="2"/>
            <a:r>
              <a:rPr lang="nb-NO" dirty="0" smtClean="0"/>
              <a:t>WYSIWYS, </a:t>
            </a:r>
            <a:r>
              <a:rPr lang="nb-NO" dirty="0" err="1" smtClean="0"/>
              <a:t>hashing</a:t>
            </a:r>
            <a:endParaRPr lang="nb-NO" dirty="0" smtClean="0"/>
          </a:p>
          <a:p>
            <a:pPr lvl="2"/>
            <a:r>
              <a:rPr lang="nb-NO" dirty="0" smtClean="0"/>
              <a:t>Signaturfremstillingen</a:t>
            </a:r>
          </a:p>
          <a:p>
            <a:r>
              <a:rPr lang="nb-NO" dirty="0" smtClean="0"/>
              <a:t>Kommunikasjonen</a:t>
            </a:r>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På sikt</a:t>
            </a:r>
            <a:endParaRPr lang="nb-NO" dirty="0"/>
          </a:p>
        </p:txBody>
      </p:sp>
      <p:sp>
        <p:nvSpPr>
          <p:cNvPr id="3" name="Plassholder for innhold 2"/>
          <p:cNvSpPr>
            <a:spLocks noGrp="1"/>
          </p:cNvSpPr>
          <p:nvPr>
            <p:ph idx="1"/>
          </p:nvPr>
        </p:nvSpPr>
        <p:spPr/>
        <p:txBody>
          <a:bodyPr>
            <a:normAutofit lnSpcReduction="10000"/>
          </a:bodyPr>
          <a:lstStyle/>
          <a:p>
            <a:r>
              <a:rPr lang="nb-NO" dirty="0" smtClean="0"/>
              <a:t>Digitalt signerte dokumenter gir sterk binding signert dokument og privat nøkkel, også over tid</a:t>
            </a:r>
          </a:p>
          <a:p>
            <a:r>
              <a:rPr lang="nb-NO" dirty="0" smtClean="0"/>
              <a:t>På lengre sikt er det dog utfordringer ved langtidslagring av digitalt signerte dokumenter, jf. </a:t>
            </a:r>
            <a:r>
              <a:rPr lang="nb-NO" dirty="0" smtClean="0">
                <a:hlinkClick r:id="rId2"/>
              </a:rPr>
              <a:t>hovedoppgave</a:t>
            </a:r>
            <a:r>
              <a:rPr lang="nb-NO" dirty="0" smtClean="0"/>
              <a:t> fra 1999:</a:t>
            </a:r>
          </a:p>
          <a:p>
            <a:pPr lvl="1"/>
            <a:r>
              <a:rPr lang="nb-NO" dirty="0" smtClean="0"/>
              <a:t>”Digitale signaturer bør i hovedsak brukes der det ikke er behov for lagring av dokumentet over flere tiår”(6.2.3)</a:t>
            </a:r>
          </a:p>
          <a:p>
            <a:pPr lvl="1"/>
            <a:r>
              <a:rPr lang="nb-NO" dirty="0" smtClean="0"/>
              <a:t>Digitale dokumenter forvitrer</a:t>
            </a:r>
          </a:p>
          <a:p>
            <a:pPr lvl="1"/>
            <a:r>
              <a:rPr lang="nb-NO" dirty="0" smtClean="0"/>
              <a:t>Digitale signaturers levetid er usikker</a:t>
            </a:r>
          </a:p>
          <a:p>
            <a:r>
              <a:rPr lang="nb-NO" dirty="0" smtClean="0">
                <a:hlinkClick r:id="rId3"/>
              </a:rPr>
              <a:t>E-forvaltningsforskriften § 26</a:t>
            </a:r>
            <a:r>
              <a:rPr lang="nb-NO" dirty="0" smtClean="0"/>
              <a:t> gir regler om ev. konvertering av e-signerte meldinger</a:t>
            </a:r>
          </a:p>
          <a:p>
            <a:pPr lvl="1"/>
            <a:endParaRPr lang="nb-NO" dirty="0" smtClean="0"/>
          </a:p>
          <a:p>
            <a:endParaRPr lang="nb-NO" dirty="0" smtClean="0"/>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Biometri</a:t>
            </a:r>
            <a:endParaRPr lang="nb-NO" dirty="0"/>
          </a:p>
        </p:txBody>
      </p:sp>
      <p:sp>
        <p:nvSpPr>
          <p:cNvPr id="3" name="Plassholder for innhold 2"/>
          <p:cNvSpPr>
            <a:spLocks noGrp="1"/>
          </p:cNvSpPr>
          <p:nvPr>
            <p:ph idx="1"/>
          </p:nvPr>
        </p:nvSpPr>
        <p:spPr/>
        <p:txBody>
          <a:bodyPr/>
          <a:lstStyle/>
          <a:p>
            <a:r>
              <a:rPr lang="nb-NO" dirty="0" smtClean="0"/>
              <a:t>Måling av kroppslige fenomener</a:t>
            </a:r>
          </a:p>
          <a:p>
            <a:pPr lvl="1"/>
            <a:r>
              <a:rPr lang="nb-NO" dirty="0" smtClean="0"/>
              <a:t>Fingeravtrykk, ansiktsgeometri, iris </a:t>
            </a:r>
            <a:r>
              <a:rPr lang="nb-NO" dirty="0" err="1" smtClean="0"/>
              <a:t>etc</a:t>
            </a:r>
            <a:endParaRPr lang="nb-NO" dirty="0" smtClean="0"/>
          </a:p>
          <a:p>
            <a:r>
              <a:rPr lang="nb-NO" dirty="0" smtClean="0"/>
              <a:t>Målingene er ikke identiske, må sammenlignes</a:t>
            </a:r>
          </a:p>
          <a:p>
            <a:r>
              <a:rPr lang="nb-NO" dirty="0" smtClean="0"/>
              <a:t>Hvor likt?</a:t>
            </a:r>
          </a:p>
          <a:p>
            <a:pPr lvl="1"/>
            <a:r>
              <a:rPr lang="nb-NO" dirty="0" smtClean="0"/>
              <a:t>Veldig likt = relativt høy avvisningsrate , også for rette vedkommende (FRR – false </a:t>
            </a:r>
            <a:r>
              <a:rPr lang="nb-NO" dirty="0" err="1" smtClean="0"/>
              <a:t>rejection</a:t>
            </a:r>
            <a:r>
              <a:rPr lang="nb-NO" dirty="0" smtClean="0"/>
              <a:t> rate)</a:t>
            </a:r>
          </a:p>
          <a:p>
            <a:pPr lvl="1"/>
            <a:r>
              <a:rPr lang="nb-NO" dirty="0" smtClean="0"/>
              <a:t>Ganske likt = relativt høy akseptrate, inkl. for uvedkommende</a:t>
            </a:r>
          </a:p>
          <a:p>
            <a:pPr lvl="1"/>
            <a:r>
              <a:rPr lang="nb-NO" dirty="0" smtClean="0"/>
              <a:t>Typisk feilrate 0,1-0,5%</a:t>
            </a:r>
          </a:p>
          <a:p>
            <a:r>
              <a:rPr lang="nb-NO" dirty="0" smtClean="0"/>
              <a:t>Vesentlig bedre egnet til verifikasjon (1:1) enn identifikasjon (1:mange)</a:t>
            </a:r>
          </a:p>
          <a:p>
            <a:endParaRPr lang="nb-NO" dirty="0" smtClean="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Biometri II</a:t>
            </a:r>
            <a:endParaRPr lang="nb-NO" dirty="0"/>
          </a:p>
        </p:txBody>
      </p:sp>
      <p:sp>
        <p:nvSpPr>
          <p:cNvPr id="3" name="Plassholder for innhold 2"/>
          <p:cNvSpPr>
            <a:spLocks noGrp="1"/>
          </p:cNvSpPr>
          <p:nvPr>
            <p:ph idx="1"/>
          </p:nvPr>
        </p:nvSpPr>
        <p:spPr/>
        <p:txBody>
          <a:bodyPr/>
          <a:lstStyle/>
          <a:p>
            <a:r>
              <a:rPr lang="nb-NO" dirty="0" smtClean="0"/>
              <a:t>Ikke universelt</a:t>
            </a:r>
          </a:p>
          <a:p>
            <a:pPr lvl="1"/>
            <a:r>
              <a:rPr lang="nb-NO" dirty="0" smtClean="0"/>
              <a:t>Feilratene, jf. over</a:t>
            </a:r>
          </a:p>
          <a:p>
            <a:pPr lvl="1"/>
            <a:r>
              <a:rPr lang="nb-NO" dirty="0" smtClean="0"/>
              <a:t>Folk er </a:t>
            </a:r>
            <a:r>
              <a:rPr lang="nb-NO" dirty="0" smtClean="0"/>
              <a:t>forskjellige (midlertidig/permanent uleselig biometri)</a:t>
            </a:r>
            <a:endParaRPr lang="nb-NO" dirty="0" smtClean="0"/>
          </a:p>
          <a:p>
            <a:pPr lvl="1"/>
            <a:r>
              <a:rPr lang="nb-NO" dirty="0" smtClean="0"/>
              <a:t>Trenger </a:t>
            </a:r>
            <a:r>
              <a:rPr lang="nb-NO" dirty="0" err="1" smtClean="0"/>
              <a:t>backupsystem</a:t>
            </a:r>
            <a:endParaRPr lang="nb-NO" dirty="0" smtClean="0"/>
          </a:p>
          <a:p>
            <a:r>
              <a:rPr lang="nb-NO" dirty="0" smtClean="0"/>
              <a:t>Biometriske databaser kan utfordre </a:t>
            </a:r>
            <a:r>
              <a:rPr lang="nb-NO" dirty="0" smtClean="0"/>
              <a:t>personvernet</a:t>
            </a:r>
          </a:p>
          <a:p>
            <a:r>
              <a:rPr lang="nb-NO" dirty="0" smtClean="0"/>
              <a:t>Sikkerheten </a:t>
            </a:r>
            <a:r>
              <a:rPr lang="nb-NO" dirty="0" smtClean="0"/>
              <a:t>avhenger av tiliten til avleserutstyret</a:t>
            </a:r>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Mao.</a:t>
            </a:r>
            <a:endParaRPr lang="nb-NO" dirty="0"/>
          </a:p>
        </p:txBody>
      </p:sp>
      <p:sp>
        <p:nvSpPr>
          <p:cNvPr id="3" name="Plassholder for innhold 2"/>
          <p:cNvSpPr>
            <a:spLocks noGrp="1"/>
          </p:cNvSpPr>
          <p:nvPr>
            <p:ph idx="1"/>
          </p:nvPr>
        </p:nvSpPr>
        <p:spPr/>
        <p:txBody>
          <a:bodyPr>
            <a:normAutofit/>
          </a:bodyPr>
          <a:lstStyle/>
          <a:p>
            <a:r>
              <a:rPr lang="nb-NO" dirty="0" smtClean="0"/>
              <a:t>Digitale signaturer gir</a:t>
            </a:r>
          </a:p>
          <a:p>
            <a:pPr lvl="1"/>
            <a:r>
              <a:rPr lang="nb-NO" dirty="0" smtClean="0"/>
              <a:t>Sterk binding mellom privat nøkkel, dokument og signatur – også over noe tid</a:t>
            </a:r>
          </a:p>
          <a:p>
            <a:r>
              <a:rPr lang="nb-NO" dirty="0" smtClean="0"/>
              <a:t>Digitale signaturer (per se) løser ikke</a:t>
            </a:r>
          </a:p>
          <a:p>
            <a:pPr lvl="1"/>
            <a:r>
              <a:rPr lang="nb-NO" dirty="0" smtClean="0"/>
              <a:t>Identitetsrisikoen (hvem brukte privat nøkkel, inkl. ev. fullmektig)</a:t>
            </a:r>
          </a:p>
          <a:p>
            <a:pPr lvl="1"/>
            <a:r>
              <a:rPr lang="nb-NO" dirty="0" smtClean="0"/>
              <a:t>Disposisjonsrisikoen (mente brukeren å disponere?)</a:t>
            </a:r>
          </a:p>
          <a:p>
            <a:pPr lvl="1"/>
            <a:r>
              <a:rPr lang="nb-NO" dirty="0" smtClean="0"/>
              <a:t>Fullmaktsrisikoen</a:t>
            </a:r>
          </a:p>
          <a:p>
            <a:r>
              <a:rPr lang="nb-NO" dirty="0" smtClean="0"/>
              <a:t>Mye sikkerhet ligger utenfor den digitale signaturen – en samlet risikovurdering er nødvendig</a:t>
            </a:r>
          </a:p>
          <a:p>
            <a:pPr lvl="1"/>
            <a:endParaRPr lang="nb-NO" dirty="0" smtClean="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 og anbefaling</a:t>
            </a:r>
            <a:endParaRPr lang="nb-NO" dirty="0"/>
          </a:p>
        </p:txBody>
      </p:sp>
      <p:sp>
        <p:nvSpPr>
          <p:cNvPr id="3" name="Plassholder for innhold 2"/>
          <p:cNvSpPr>
            <a:spLocks noGrp="1"/>
          </p:cNvSpPr>
          <p:nvPr>
            <p:ph idx="1"/>
          </p:nvPr>
        </p:nvSpPr>
        <p:spPr/>
        <p:txBody>
          <a:bodyPr>
            <a:normAutofit lnSpcReduction="10000"/>
          </a:bodyPr>
          <a:lstStyle/>
          <a:p>
            <a:r>
              <a:rPr lang="nb-NO" dirty="0" err="1" smtClean="0"/>
              <a:t>Vurdér</a:t>
            </a:r>
            <a:r>
              <a:rPr lang="nb-NO" dirty="0" smtClean="0"/>
              <a:t> risikonivået – hvor mye sikkerhet trengs? </a:t>
            </a:r>
          </a:p>
          <a:p>
            <a:pPr lvl="1"/>
            <a:r>
              <a:rPr lang="nb-NO" dirty="0" smtClean="0"/>
              <a:t>Hvilke </a:t>
            </a:r>
            <a:r>
              <a:rPr lang="nb-NO" dirty="0" err="1" smtClean="0"/>
              <a:t>misbruksscenarier</a:t>
            </a:r>
            <a:r>
              <a:rPr lang="nb-NO" dirty="0" smtClean="0"/>
              <a:t> er aktuelle?</a:t>
            </a:r>
          </a:p>
          <a:p>
            <a:pPr lvl="2"/>
            <a:r>
              <a:rPr lang="nb-NO" dirty="0" smtClean="0"/>
              <a:t>Kan andre tiltak redusere risikoen til akseptabelt nivå – ved å hindre eller begrense skaden?</a:t>
            </a:r>
          </a:p>
          <a:p>
            <a:pPr lvl="2"/>
            <a:r>
              <a:rPr lang="nb-NO" dirty="0" smtClean="0"/>
              <a:t>Hva er konsekvensene av svikt? Hvor viktig er dokumentbeviset </a:t>
            </a:r>
            <a:r>
              <a:rPr lang="nb-NO" dirty="0" err="1" smtClean="0"/>
              <a:t>ifht</a:t>
            </a:r>
            <a:r>
              <a:rPr lang="nb-NO" dirty="0" smtClean="0"/>
              <a:t>. det øvrige bevismaterialet? </a:t>
            </a:r>
          </a:p>
          <a:p>
            <a:pPr lvl="1"/>
            <a:r>
              <a:rPr lang="nb-NO" dirty="0" smtClean="0"/>
              <a:t>Hvor store ressurser er angriper villig til å sette inn? </a:t>
            </a:r>
          </a:p>
          <a:p>
            <a:pPr lvl="1"/>
            <a:r>
              <a:rPr lang="nb-NO" dirty="0" smtClean="0"/>
              <a:t>Hvor store tap tåler vi mht. erstatninger? </a:t>
            </a:r>
          </a:p>
          <a:p>
            <a:pPr lvl="1"/>
            <a:r>
              <a:rPr lang="nb-NO" dirty="0" smtClean="0"/>
              <a:t>Sammenlign med dagens risikonivå og erfaringer </a:t>
            </a:r>
            <a:r>
              <a:rPr lang="nb-NO" dirty="0" smtClean="0"/>
              <a:t>med misbruk</a:t>
            </a:r>
            <a:endParaRPr lang="nb-NO" dirty="0" smtClean="0"/>
          </a:p>
          <a:p>
            <a:pPr lvl="2"/>
            <a:r>
              <a:rPr lang="nb-NO" dirty="0" smtClean="0"/>
              <a:t>Ligger </a:t>
            </a:r>
            <a:r>
              <a:rPr lang="nb-NO" dirty="0" smtClean="0"/>
              <a:t>sikkerhetsbehovet (ref. dagens sikkerhetstiltak/barrierer) primært </a:t>
            </a:r>
            <a:r>
              <a:rPr lang="nb-NO" dirty="0" smtClean="0"/>
              <a:t>i </a:t>
            </a:r>
            <a:r>
              <a:rPr lang="nb-NO" i="1" dirty="0" smtClean="0"/>
              <a:t>annet </a:t>
            </a:r>
            <a:r>
              <a:rPr lang="nb-NO" dirty="0" smtClean="0"/>
              <a:t>enn </a:t>
            </a:r>
            <a:r>
              <a:rPr lang="nb-NO" dirty="0" smtClean="0"/>
              <a:t>tinglysningen, eks.</a:t>
            </a:r>
            <a:r>
              <a:rPr lang="nb-NO" i="1" dirty="0" smtClean="0"/>
              <a:t> </a:t>
            </a:r>
            <a:r>
              <a:rPr lang="nb-NO" dirty="0" smtClean="0"/>
              <a:t>id-kontroll </a:t>
            </a:r>
            <a:r>
              <a:rPr lang="nb-NO" dirty="0" err="1" smtClean="0"/>
              <a:t>ifbm</a:t>
            </a:r>
            <a:r>
              <a:rPr lang="nb-NO" dirty="0" smtClean="0"/>
              <a:t> utbetaling av lånesum</a:t>
            </a:r>
            <a:endParaRPr lang="nb-NO" dirty="0" smtClean="0"/>
          </a:p>
          <a:p>
            <a:r>
              <a:rPr lang="nb-NO" dirty="0" smtClean="0"/>
              <a:t>Lag gjerne risikomatrise</a:t>
            </a:r>
          </a:p>
          <a:p>
            <a:endParaRPr lang="nb-NO" dirty="0" smtClean="0"/>
          </a:p>
          <a:p>
            <a:pPr lvl="1"/>
            <a:endParaRPr lang="nb-NO" dirty="0" smtClean="0"/>
          </a:p>
          <a:p>
            <a:endParaRPr lang="nb-NO" dirty="0" smtClean="0"/>
          </a:p>
          <a:p>
            <a:pPr lvl="1"/>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dirty="0" smtClean="0"/>
              <a:t>Direktoratet for forvaltning og IKT</a:t>
            </a:r>
            <a:endParaRPr lang="nb-NO"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 II</a:t>
            </a:r>
            <a:endParaRPr lang="nb-NO" dirty="0"/>
          </a:p>
        </p:txBody>
      </p:sp>
      <p:sp>
        <p:nvSpPr>
          <p:cNvPr id="3" name="Plassholder for innhold 2"/>
          <p:cNvSpPr>
            <a:spLocks noGrp="1"/>
          </p:cNvSpPr>
          <p:nvPr>
            <p:ph idx="1"/>
          </p:nvPr>
        </p:nvSpPr>
        <p:spPr/>
        <p:txBody>
          <a:bodyPr/>
          <a:lstStyle/>
          <a:p>
            <a:r>
              <a:rPr lang="nb-NO" dirty="0" smtClean="0"/>
              <a:t>Det svakeste ledd bestemmer sikkerheten</a:t>
            </a:r>
          </a:p>
          <a:p>
            <a:r>
              <a:rPr lang="nb-NO" dirty="0" smtClean="0"/>
              <a:t>Digitale signaturer er sterke, men løser bare en del av problemet</a:t>
            </a:r>
          </a:p>
          <a:p>
            <a:pPr lvl="1"/>
            <a:r>
              <a:rPr lang="nb-NO" dirty="0" smtClean="0"/>
              <a:t>Dog: krevende mht. langtidslagring</a:t>
            </a:r>
          </a:p>
          <a:p>
            <a:r>
              <a:rPr lang="nb-NO" dirty="0" smtClean="0"/>
              <a:t>Bruksmiljøet (</a:t>
            </a:r>
            <a:r>
              <a:rPr lang="nb-NO" dirty="0" err="1" smtClean="0"/>
              <a:t>bruker+pc</a:t>
            </a:r>
            <a:r>
              <a:rPr lang="nb-NO" dirty="0" smtClean="0"/>
              <a:t>) er et svakt ledd</a:t>
            </a:r>
          </a:p>
          <a:p>
            <a:pPr lvl="1"/>
            <a:r>
              <a:rPr lang="nb-NO" b="1" dirty="0" smtClean="0"/>
              <a:t>PC-er</a:t>
            </a:r>
            <a:r>
              <a:rPr lang="nb-NO" dirty="0" smtClean="0"/>
              <a:t> er sårbare, både på dag og før lapping</a:t>
            </a:r>
          </a:p>
          <a:p>
            <a:pPr lvl="1"/>
            <a:r>
              <a:rPr lang="nb-NO" b="1" dirty="0" smtClean="0"/>
              <a:t>Brukeren </a:t>
            </a:r>
            <a:r>
              <a:rPr lang="nb-NO" dirty="0" smtClean="0"/>
              <a:t>er sårbar – lar seg lure til å installere programvare</a:t>
            </a:r>
          </a:p>
          <a:p>
            <a:pPr lvl="1"/>
            <a:r>
              <a:rPr lang="nb-NO" dirty="0" smtClean="0"/>
              <a:t>Sikkerhetsprogramvare dekker </a:t>
            </a:r>
            <a:r>
              <a:rPr lang="nb-NO" dirty="0" err="1" smtClean="0"/>
              <a:t>pt</a:t>
            </a:r>
            <a:r>
              <a:rPr lang="nb-NO" dirty="0" smtClean="0"/>
              <a:t> ikke målrettede angrep</a:t>
            </a:r>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 III</a:t>
            </a:r>
            <a:endParaRPr lang="nb-NO" dirty="0"/>
          </a:p>
        </p:txBody>
      </p:sp>
      <p:sp>
        <p:nvSpPr>
          <p:cNvPr id="3" name="Plassholder for innhold 2"/>
          <p:cNvSpPr>
            <a:spLocks noGrp="1"/>
          </p:cNvSpPr>
          <p:nvPr>
            <p:ph idx="1"/>
          </p:nvPr>
        </p:nvSpPr>
        <p:spPr/>
        <p:txBody>
          <a:bodyPr/>
          <a:lstStyle/>
          <a:p>
            <a:r>
              <a:rPr lang="nb-NO" dirty="0" smtClean="0"/>
              <a:t>Vurder kritisk effekten av tilleggstiltak, eks. biometri</a:t>
            </a:r>
          </a:p>
          <a:p>
            <a:pPr lvl="1"/>
            <a:r>
              <a:rPr lang="nb-NO" dirty="0" smtClean="0"/>
              <a:t>Hvor sannsynlig er det at de er et vesentlig hinder for angriperen?</a:t>
            </a:r>
          </a:p>
          <a:p>
            <a:r>
              <a:rPr lang="nb-NO" dirty="0" smtClean="0"/>
              <a:t>Biometri har vesentlige utfordringer</a:t>
            </a:r>
          </a:p>
          <a:p>
            <a:pPr lvl="1"/>
            <a:r>
              <a:rPr lang="nb-NO" dirty="0" smtClean="0"/>
              <a:t>Egnet for avlesing i tiltrodde utstyr for verifikasjon av legitimasjonsdokument eller kontroll mot lokal database</a:t>
            </a:r>
          </a:p>
          <a:p>
            <a:pPr lvl="1"/>
            <a:r>
              <a:rPr lang="nb-NO" dirty="0" smtClean="0"/>
              <a:t>Avveining brukervennlighet og sikkerhet - trenger </a:t>
            </a:r>
            <a:r>
              <a:rPr lang="nb-NO" dirty="0" err="1" smtClean="0"/>
              <a:t>backup-løsninger</a:t>
            </a:r>
            <a:endParaRPr lang="nb-NO" dirty="0" smtClean="0"/>
          </a:p>
          <a:p>
            <a:r>
              <a:rPr lang="nb-NO" dirty="0" smtClean="0"/>
              <a:t>Bruk fellesløsningene</a:t>
            </a:r>
          </a:p>
          <a:p>
            <a:pPr lvl="1"/>
            <a:r>
              <a:rPr lang="nb-NO" dirty="0" smtClean="0"/>
              <a:t>De er obligatoriske og ønskede</a:t>
            </a:r>
          </a:p>
          <a:p>
            <a:pPr lvl="1"/>
            <a:r>
              <a:rPr lang="nb-NO" dirty="0" smtClean="0"/>
              <a:t>Samordning er nødvendig for å </a:t>
            </a:r>
            <a:r>
              <a:rPr lang="nb-NO" dirty="0" err="1" smtClean="0"/>
              <a:t>å</a:t>
            </a:r>
            <a:r>
              <a:rPr lang="nb-NO" dirty="0" smtClean="0"/>
              <a:t> få høy bruk</a:t>
            </a:r>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ctrTitle" sz="quarter"/>
          </p:nvPr>
        </p:nvSpPr>
        <p:spPr/>
        <p:txBody>
          <a:bodyPr/>
          <a:lstStyle/>
          <a:p>
            <a:endParaRPr lang="nb-NO" dirty="0"/>
          </a:p>
        </p:txBody>
      </p:sp>
      <p:sp>
        <p:nvSpPr>
          <p:cNvPr id="7" name="Undertittel 6"/>
          <p:cNvSpPr>
            <a:spLocks noGrp="1"/>
          </p:cNvSpPr>
          <p:nvPr>
            <p:ph type="subTitle" sz="quarter" idx="1"/>
          </p:nvPr>
        </p:nvSpPr>
        <p:spPr/>
        <p:txBody>
          <a:bodyPr/>
          <a:lstStyle/>
          <a:p>
            <a:endParaRPr lang="nb-NO"/>
          </a:p>
        </p:txBody>
      </p:sp>
      <p:sp>
        <p:nvSpPr>
          <p:cNvPr id="4" name="Plassholder for dato 3"/>
          <p:cNvSpPr>
            <a:spLocks noGrp="1"/>
          </p:cNvSpPr>
          <p:nvPr>
            <p:ph type="dt" sz="half" idx="4294967295"/>
          </p:nvPr>
        </p:nvSpPr>
        <p:spPr>
          <a:xfrm>
            <a:off x="0" y="6356350"/>
            <a:ext cx="2133600" cy="365125"/>
          </a:xfrm>
        </p:spPr>
        <p:txBody>
          <a:bodyPr/>
          <a:lstStyle/>
          <a:p>
            <a:r>
              <a:rPr lang="nn-NO" smtClean="0"/>
              <a:t>Oslo 11/12/08</a:t>
            </a:r>
            <a:endParaRPr lang="nb-NO"/>
          </a:p>
        </p:txBody>
      </p:sp>
      <p:sp>
        <p:nvSpPr>
          <p:cNvPr id="5" name="Plassholder for bunntekst 4"/>
          <p:cNvSpPr>
            <a:spLocks noGrp="1"/>
          </p:cNvSpPr>
          <p:nvPr>
            <p:ph type="ftr" sz="quarter" idx="4294967295"/>
          </p:nvPr>
        </p:nvSpPr>
        <p:spPr>
          <a:xfrm>
            <a:off x="0" y="6356350"/>
            <a:ext cx="2895600" cy="365125"/>
          </a:xfrm>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Direktoratet</a:t>
            </a:r>
            <a:r>
              <a:rPr lang="en-US" dirty="0" smtClean="0"/>
              <a:t> for </a:t>
            </a:r>
            <a:r>
              <a:rPr lang="en-US" dirty="0" err="1" smtClean="0"/>
              <a:t>forvaltning</a:t>
            </a:r>
            <a:r>
              <a:rPr lang="en-US" dirty="0" smtClean="0"/>
              <a:t> og </a:t>
            </a:r>
            <a:r>
              <a:rPr lang="en-US" dirty="0" err="1" smtClean="0"/>
              <a:t>ikt</a:t>
            </a:r>
            <a:endParaRPr lang="nb-NO" dirty="0"/>
          </a:p>
        </p:txBody>
      </p:sp>
      <p:sp>
        <p:nvSpPr>
          <p:cNvPr id="3" name="Plassholder for innhold 2"/>
          <p:cNvSpPr>
            <a:spLocks noGrp="1"/>
          </p:cNvSpPr>
          <p:nvPr>
            <p:ph idx="1"/>
          </p:nvPr>
        </p:nvSpPr>
        <p:spPr/>
        <p:txBody>
          <a:bodyPr/>
          <a:lstStyle/>
          <a:p>
            <a:r>
              <a:rPr lang="en-US" dirty="0" err="1" smtClean="0"/>
              <a:t>Opprettet</a:t>
            </a:r>
            <a:r>
              <a:rPr lang="en-US" dirty="0" smtClean="0"/>
              <a:t> 1.1.2008, </a:t>
            </a:r>
            <a:r>
              <a:rPr lang="en-US" dirty="0" err="1" smtClean="0"/>
              <a:t>underlagt</a:t>
            </a:r>
            <a:r>
              <a:rPr lang="en-US" dirty="0" smtClean="0"/>
              <a:t> FAD</a:t>
            </a:r>
          </a:p>
          <a:p>
            <a:r>
              <a:rPr lang="en-US" dirty="0" err="1" smtClean="0"/>
              <a:t>Skal</a:t>
            </a:r>
            <a:r>
              <a:rPr lang="en-US" dirty="0" smtClean="0"/>
              <a:t> </a:t>
            </a:r>
            <a:r>
              <a:rPr lang="en-US" dirty="0" err="1" smtClean="0"/>
              <a:t>bidra</a:t>
            </a:r>
            <a:r>
              <a:rPr lang="en-US" dirty="0" smtClean="0"/>
              <a:t> </a:t>
            </a:r>
            <a:r>
              <a:rPr lang="en-US" dirty="0" err="1" smtClean="0"/>
              <a:t>til</a:t>
            </a:r>
            <a:r>
              <a:rPr lang="en-US" dirty="0" smtClean="0"/>
              <a:t> å </a:t>
            </a:r>
            <a:r>
              <a:rPr lang="nb-NO" dirty="0" smtClean="0"/>
              <a:t>utvikle og fornye offentlig sektor, styrke samordning og tilby fellesløsninger, bl.a.</a:t>
            </a:r>
            <a:endParaRPr lang="en-US" dirty="0" smtClean="0"/>
          </a:p>
          <a:p>
            <a:pPr lvl="1"/>
            <a:r>
              <a:rPr lang="nb-NO" dirty="0" smtClean="0"/>
              <a:t>Forvaltning av og veiledning i rammeverk for autentisering og uavviselighet</a:t>
            </a:r>
          </a:p>
          <a:p>
            <a:pPr lvl="1"/>
            <a:r>
              <a:rPr lang="en-US" dirty="0" err="1" smtClean="0"/>
              <a:t>eID</a:t>
            </a:r>
            <a:r>
              <a:rPr lang="nb-NO" dirty="0" smtClean="0"/>
              <a:t>-program (80 MNOK 2009,</a:t>
            </a:r>
            <a:r>
              <a:rPr lang="nb-NO" i="1" dirty="0" smtClean="0"/>
              <a:t> kan overføres</a:t>
            </a:r>
            <a:r>
              <a:rPr lang="nb-NO" dirty="0" smtClean="0"/>
              <a:t>)</a:t>
            </a:r>
          </a:p>
          <a:p>
            <a:pPr lvl="2"/>
            <a:r>
              <a:rPr lang="nb-NO" dirty="0" err="1" smtClean="0"/>
              <a:t>MinID</a:t>
            </a:r>
            <a:r>
              <a:rPr lang="nb-NO" dirty="0" smtClean="0"/>
              <a:t> – nivå 3</a:t>
            </a:r>
          </a:p>
          <a:p>
            <a:pPr lvl="2"/>
            <a:r>
              <a:rPr lang="nb-NO" dirty="0" err="1" smtClean="0"/>
              <a:t>eID</a:t>
            </a:r>
            <a:r>
              <a:rPr lang="nb-NO" dirty="0" smtClean="0"/>
              <a:t> i nasjonalt id-kort – nivå 4</a:t>
            </a:r>
          </a:p>
          <a:p>
            <a:pPr lvl="1"/>
            <a:r>
              <a:rPr lang="nb-NO" dirty="0" smtClean="0"/>
              <a:t>Revisjon av kravspesifikasjon PKI for offentlig sektor</a:t>
            </a:r>
          </a:p>
          <a:p>
            <a:pPr lvl="1"/>
            <a:r>
              <a:rPr lang="nb-NO" dirty="0" smtClean="0"/>
              <a:t>Operasjonalisering og utvikling av arkitekturprinsipper for offentlig sektor</a:t>
            </a:r>
          </a:p>
          <a:p>
            <a:pPr lvl="1"/>
            <a:r>
              <a:rPr lang="nb-NO" dirty="0" smtClean="0"/>
              <a:t>Bidra til standardisering, jf. referansekatalogen</a:t>
            </a:r>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p:cNvSpPr>
          <p:nvPr>
            <p:ph type="title"/>
          </p:nvPr>
        </p:nvSpPr>
        <p:spPr/>
        <p:txBody>
          <a:bodyPr/>
          <a:lstStyle/>
          <a:p>
            <a:r>
              <a:rPr lang="nb-NO" smtClean="0">
                <a:latin typeface="Arial" pitchFamily="34" charset="0"/>
                <a:cs typeface="Arial" pitchFamily="34" charset="0"/>
              </a:rPr>
              <a:t>Fra enkeltløsninger til felles infrastruktur</a:t>
            </a:r>
          </a:p>
        </p:txBody>
      </p:sp>
      <p:graphicFrame>
        <p:nvGraphicFramePr>
          <p:cNvPr id="1026" name="Object 5"/>
          <p:cNvGraphicFramePr>
            <a:graphicFrameLocks/>
          </p:cNvGraphicFramePr>
          <p:nvPr>
            <p:ph sz="half" idx="1"/>
          </p:nvPr>
        </p:nvGraphicFramePr>
        <p:xfrm>
          <a:off x="601663" y="1739900"/>
          <a:ext cx="2873375" cy="3228975"/>
        </p:xfrm>
        <a:graphic>
          <a:graphicData uri="http://schemas.openxmlformats.org/presentationml/2006/ole">
            <p:oleObj spid="_x0000_s10242" name="Document" r:id="rId4" imgW="2873160" imgH="3228840" progId="Word.Document.8">
              <p:embed/>
            </p:oleObj>
          </a:graphicData>
        </a:graphic>
      </p:graphicFrame>
      <p:graphicFrame>
        <p:nvGraphicFramePr>
          <p:cNvPr id="1027" name="Object 3"/>
          <p:cNvGraphicFramePr>
            <a:graphicFrameLocks/>
          </p:cNvGraphicFramePr>
          <p:nvPr>
            <p:ph sz="half" idx="2"/>
          </p:nvPr>
        </p:nvGraphicFramePr>
        <p:xfrm>
          <a:off x="5238750" y="1741488"/>
          <a:ext cx="3190875" cy="3236912"/>
        </p:xfrm>
        <a:graphic>
          <a:graphicData uri="http://schemas.openxmlformats.org/presentationml/2006/ole">
            <p:oleObj spid="_x0000_s10243" name="Document" r:id="rId5" imgW="4451040" imgH="4943160" progId="Word.Document.8">
              <p:embed/>
            </p:oleObj>
          </a:graphicData>
        </a:graphic>
      </p:graphicFrame>
      <p:sp>
        <p:nvSpPr>
          <p:cNvPr id="8" name="Pil høyre 7"/>
          <p:cNvSpPr>
            <a:spLocks noChangeArrowheads="1"/>
          </p:cNvSpPr>
          <p:nvPr/>
        </p:nvSpPr>
        <p:spPr bwMode="auto">
          <a:xfrm>
            <a:off x="3976688" y="2738438"/>
            <a:ext cx="862012" cy="696912"/>
          </a:xfrm>
          <a:prstGeom prst="rightArrow">
            <a:avLst>
              <a:gd name="adj1" fmla="val 50000"/>
              <a:gd name="adj2" fmla="val 49997"/>
            </a:avLst>
          </a:prstGeom>
          <a:solidFill>
            <a:schemeClr val="accent1"/>
          </a:solidFill>
          <a:ln w="1905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ktangel 43"/>
          <p:cNvSpPr>
            <a:spLocks noChangeArrowheads="1"/>
          </p:cNvSpPr>
          <p:nvPr/>
        </p:nvSpPr>
        <p:spPr bwMode="auto">
          <a:xfrm>
            <a:off x="617538" y="1897063"/>
            <a:ext cx="2600325" cy="2895600"/>
          </a:xfrm>
          <a:prstGeom prst="rect">
            <a:avLst/>
          </a:prstGeom>
          <a:solidFill>
            <a:srgbClr val="F4F8EC"/>
          </a:solidFill>
          <a:ln w="6350">
            <a:noFill/>
            <a:round/>
            <a:headEnd/>
            <a:tailEnd/>
          </a:ln>
          <a:effectLst>
            <a:outerShdw dist="23000" dir="5400000" rotWithShape="0">
              <a:srgbClr val="808080">
                <a:alpha val="34999"/>
              </a:srgbClr>
            </a:outerShdw>
          </a:effectLst>
        </p:spPr>
        <p:txBody>
          <a:bodyPr anchor="ctr"/>
          <a:lstStyle/>
          <a:p>
            <a:pPr algn="ctr">
              <a:defRPr/>
            </a:pPr>
            <a:endParaRPr lang="nn-NO">
              <a:solidFill>
                <a:srgbClr val="FFFFFF"/>
              </a:solidFill>
              <a:latin typeface="Calibri" pitchFamily="34" charset="0"/>
              <a:cs typeface="Arial" charset="0"/>
            </a:endParaRPr>
          </a:p>
        </p:txBody>
      </p:sp>
      <p:pic>
        <p:nvPicPr>
          <p:cNvPr id="17411" name="Bilde 36" descr="1660636-small_red01.jpg"/>
          <p:cNvPicPr>
            <a:picLocks noChangeAspect="1"/>
          </p:cNvPicPr>
          <p:nvPr/>
        </p:nvPicPr>
        <p:blipFill>
          <a:blip r:embed="rId3"/>
          <a:srcRect l="13953" t="12367"/>
          <a:stretch>
            <a:fillRect/>
          </a:stretch>
        </p:blipFill>
        <p:spPr bwMode="auto">
          <a:xfrm>
            <a:off x="771525" y="2565400"/>
            <a:ext cx="1260475" cy="1601788"/>
          </a:xfrm>
          <a:prstGeom prst="rect">
            <a:avLst/>
          </a:prstGeom>
          <a:noFill/>
          <a:ln w="9525">
            <a:noFill/>
            <a:miter lim="800000"/>
            <a:headEnd/>
            <a:tailEnd/>
          </a:ln>
        </p:spPr>
      </p:pic>
      <p:sp>
        <p:nvSpPr>
          <p:cNvPr id="17412" name="Text Box 10"/>
          <p:cNvSpPr txBox="1">
            <a:spLocks noChangeArrowheads="1"/>
          </p:cNvSpPr>
          <p:nvPr/>
        </p:nvSpPr>
        <p:spPr bwMode="auto">
          <a:xfrm>
            <a:off x="2057400" y="3330575"/>
            <a:ext cx="1092200" cy="152400"/>
          </a:xfrm>
          <a:prstGeom prst="rect">
            <a:avLst/>
          </a:prstGeom>
          <a:noFill/>
          <a:ln w="9525">
            <a:noFill/>
            <a:miter lim="800000"/>
            <a:headEnd/>
            <a:tailEnd/>
          </a:ln>
        </p:spPr>
        <p:txBody>
          <a:bodyPr lIns="0" tIns="0" rIns="0" bIns="0">
            <a:spAutoFit/>
          </a:bodyPr>
          <a:lstStyle/>
          <a:p>
            <a:pPr algn="ctr" defTabSz="914400">
              <a:spcBef>
                <a:spcPct val="50000"/>
              </a:spcBef>
            </a:pPr>
            <a:r>
              <a:rPr lang="nb-NO" sz="1000">
                <a:solidFill>
                  <a:srgbClr val="5F6062"/>
                </a:solidFill>
              </a:rPr>
              <a:t>Nasjonalt ID-kort</a:t>
            </a:r>
            <a:endParaRPr lang="en-US" sz="1000">
              <a:solidFill>
                <a:srgbClr val="5F6062"/>
              </a:solidFill>
            </a:endParaRPr>
          </a:p>
        </p:txBody>
      </p:sp>
      <p:sp>
        <p:nvSpPr>
          <p:cNvPr id="17413" name="Text Box 10"/>
          <p:cNvSpPr txBox="1">
            <a:spLocks noChangeArrowheads="1"/>
          </p:cNvSpPr>
          <p:nvPr/>
        </p:nvSpPr>
        <p:spPr bwMode="auto">
          <a:xfrm>
            <a:off x="2057400" y="4048125"/>
            <a:ext cx="1092200" cy="153988"/>
          </a:xfrm>
          <a:prstGeom prst="rect">
            <a:avLst/>
          </a:prstGeom>
          <a:noFill/>
          <a:ln w="9525">
            <a:noFill/>
            <a:miter lim="800000"/>
            <a:headEnd/>
            <a:tailEnd/>
          </a:ln>
        </p:spPr>
        <p:txBody>
          <a:bodyPr lIns="0" tIns="0" rIns="0" bIns="0">
            <a:spAutoFit/>
          </a:bodyPr>
          <a:lstStyle/>
          <a:p>
            <a:pPr algn="ctr" defTabSz="914400">
              <a:spcBef>
                <a:spcPct val="50000"/>
              </a:spcBef>
            </a:pPr>
            <a:r>
              <a:rPr lang="nb-NO" sz="1000">
                <a:solidFill>
                  <a:srgbClr val="5F6062"/>
                </a:solidFill>
              </a:rPr>
              <a:t>Annen eID</a:t>
            </a:r>
            <a:endParaRPr lang="en-US" sz="1000">
              <a:solidFill>
                <a:srgbClr val="5F6062"/>
              </a:solidFill>
            </a:endParaRPr>
          </a:p>
        </p:txBody>
      </p:sp>
      <p:pic>
        <p:nvPicPr>
          <p:cNvPr id="17414" name="Bilde 45" descr="_idkort_jpg_823251g_red01.jpg"/>
          <p:cNvPicPr>
            <a:picLocks noChangeAspect="1"/>
          </p:cNvPicPr>
          <p:nvPr/>
        </p:nvPicPr>
        <p:blipFill>
          <a:blip r:embed="rId4"/>
          <a:srcRect/>
          <a:stretch>
            <a:fillRect/>
          </a:stretch>
        </p:blipFill>
        <p:spPr bwMode="auto">
          <a:xfrm>
            <a:off x="2230438" y="2835275"/>
            <a:ext cx="747712" cy="476250"/>
          </a:xfrm>
          <a:prstGeom prst="rect">
            <a:avLst/>
          </a:prstGeom>
          <a:noFill/>
          <a:ln w="9525">
            <a:noFill/>
            <a:miter lim="800000"/>
            <a:headEnd/>
            <a:tailEnd/>
          </a:ln>
        </p:spPr>
      </p:pic>
      <p:pic>
        <p:nvPicPr>
          <p:cNvPr id="17415" name="Bilde 46" descr="idkort_copy1_red01.jpg"/>
          <p:cNvPicPr>
            <a:picLocks noChangeAspect="1"/>
          </p:cNvPicPr>
          <p:nvPr/>
        </p:nvPicPr>
        <p:blipFill>
          <a:blip r:embed="rId5"/>
          <a:srcRect/>
          <a:stretch>
            <a:fillRect/>
          </a:stretch>
        </p:blipFill>
        <p:spPr bwMode="auto">
          <a:xfrm>
            <a:off x="2227263" y="3587750"/>
            <a:ext cx="754062" cy="458788"/>
          </a:xfrm>
          <a:prstGeom prst="rect">
            <a:avLst/>
          </a:prstGeom>
          <a:noFill/>
          <a:ln w="9525">
            <a:noFill/>
            <a:miter lim="800000"/>
            <a:headEnd/>
            <a:tailEnd/>
          </a:ln>
        </p:spPr>
      </p:pic>
      <p:pic>
        <p:nvPicPr>
          <p:cNvPr id="17416" name="Bilde 47" descr="MinID_logo_130_39_red01.jpg"/>
          <p:cNvPicPr>
            <a:picLocks noChangeAspect="1"/>
          </p:cNvPicPr>
          <p:nvPr/>
        </p:nvPicPr>
        <p:blipFill>
          <a:blip r:embed="rId6"/>
          <a:srcRect/>
          <a:stretch>
            <a:fillRect/>
          </a:stretch>
        </p:blipFill>
        <p:spPr bwMode="auto">
          <a:xfrm>
            <a:off x="2171700" y="2447925"/>
            <a:ext cx="885825" cy="250825"/>
          </a:xfrm>
          <a:prstGeom prst="rect">
            <a:avLst/>
          </a:prstGeom>
          <a:noFill/>
          <a:ln w="9525">
            <a:noFill/>
            <a:miter lim="800000"/>
            <a:headEnd/>
            <a:tailEnd/>
          </a:ln>
        </p:spPr>
      </p:pic>
      <p:sp>
        <p:nvSpPr>
          <p:cNvPr id="78" name="Rektangel 77"/>
          <p:cNvSpPr>
            <a:spLocks noChangeArrowheads="1"/>
          </p:cNvSpPr>
          <p:nvPr/>
        </p:nvSpPr>
        <p:spPr bwMode="auto">
          <a:xfrm>
            <a:off x="3944938" y="1897063"/>
            <a:ext cx="1905000" cy="2895600"/>
          </a:xfrm>
          <a:prstGeom prst="rect">
            <a:avLst/>
          </a:prstGeom>
          <a:solidFill>
            <a:srgbClr val="F4F8EC"/>
          </a:solidFill>
          <a:ln w="6350">
            <a:noFill/>
            <a:round/>
            <a:headEnd/>
            <a:tailEnd/>
          </a:ln>
          <a:effectLst>
            <a:outerShdw dist="23000" dir="5400000" rotWithShape="0">
              <a:srgbClr val="808080">
                <a:alpha val="34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49" name="Rektangel 48"/>
          <p:cNvSpPr>
            <a:spLocks noChangeArrowheads="1"/>
          </p:cNvSpPr>
          <p:nvPr/>
        </p:nvSpPr>
        <p:spPr bwMode="auto">
          <a:xfrm>
            <a:off x="6662738" y="1897063"/>
            <a:ext cx="1905000" cy="2895600"/>
          </a:xfrm>
          <a:prstGeom prst="rect">
            <a:avLst/>
          </a:prstGeom>
          <a:solidFill>
            <a:srgbClr val="F4F8EC"/>
          </a:solidFill>
          <a:ln w="6350">
            <a:noFill/>
            <a:round/>
            <a:headEnd/>
            <a:tailEnd/>
          </a:ln>
          <a:effectLst>
            <a:outerShdw dist="23000" dir="5400000" rotWithShape="0">
              <a:srgbClr val="808080">
                <a:alpha val="34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17419" name="Tittel 1"/>
          <p:cNvSpPr>
            <a:spLocks noGrp="1"/>
          </p:cNvSpPr>
          <p:nvPr>
            <p:ph type="title"/>
          </p:nvPr>
        </p:nvSpPr>
        <p:spPr>
          <a:xfrm>
            <a:off x="457200" y="539750"/>
            <a:ext cx="8229600" cy="990600"/>
          </a:xfrm>
        </p:spPr>
        <p:txBody>
          <a:bodyPr/>
          <a:lstStyle/>
          <a:p>
            <a:r>
              <a:rPr lang="nb-NO" smtClean="0">
                <a:latin typeface="Arial" pitchFamily="34" charset="0"/>
                <a:cs typeface="Arial" pitchFamily="34" charset="0"/>
              </a:rPr>
              <a:t>Felles infrastruktur for eID i offentlig sektor</a:t>
            </a:r>
            <a:br>
              <a:rPr lang="nb-NO" smtClean="0">
                <a:latin typeface="Arial" pitchFamily="34" charset="0"/>
                <a:cs typeface="Arial" pitchFamily="34" charset="0"/>
              </a:rPr>
            </a:br>
            <a:endParaRPr lang="nn-NO" smtClean="0">
              <a:latin typeface="Arial" pitchFamily="34" charset="0"/>
              <a:cs typeface="Arial" pitchFamily="34" charset="0"/>
            </a:endParaRPr>
          </a:p>
        </p:txBody>
      </p:sp>
      <p:sp>
        <p:nvSpPr>
          <p:cNvPr id="17420" name="Plassholder for dato 3"/>
          <p:cNvSpPr>
            <a:spLocks noGrp="1"/>
          </p:cNvSpPr>
          <p:nvPr>
            <p:ph type="dt" sz="quarter" idx="10"/>
          </p:nvPr>
        </p:nvSpPr>
        <p:spPr bwMode="auto">
          <a:noFill/>
          <a:ln>
            <a:miter lim="800000"/>
            <a:headEnd/>
            <a:tailEnd/>
          </a:ln>
        </p:spPr>
        <p:txBody>
          <a:bodyPr/>
          <a:lstStyle/>
          <a:p>
            <a:fld id="{E4BA790E-4E11-4DDA-A6E6-4DFD8693E7FE}" type="datetime1">
              <a:rPr lang="nn-NO">
                <a:latin typeface="Arial" pitchFamily="34" charset="0"/>
                <a:cs typeface="Arial" pitchFamily="34" charset="0"/>
              </a:rPr>
              <a:pPr/>
              <a:t>12.10.2009</a:t>
            </a:fld>
            <a:endParaRPr lang="nb-NO">
              <a:latin typeface="Arial" pitchFamily="34" charset="0"/>
              <a:cs typeface="Arial" pitchFamily="34" charset="0"/>
            </a:endParaRPr>
          </a:p>
        </p:txBody>
      </p:sp>
      <p:sp>
        <p:nvSpPr>
          <p:cNvPr id="17421" name="Plassholder for bunntekst 4"/>
          <p:cNvSpPr>
            <a:spLocks noGrp="1"/>
          </p:cNvSpPr>
          <p:nvPr>
            <p:ph type="ftr" sz="quarter" idx="11"/>
          </p:nvPr>
        </p:nvSpPr>
        <p:spPr bwMode="auto">
          <a:noFill/>
          <a:ln>
            <a:miter lim="800000"/>
            <a:headEnd/>
            <a:tailEnd/>
          </a:ln>
        </p:spPr>
        <p:txBody>
          <a:bodyPr/>
          <a:lstStyle/>
          <a:p>
            <a:r>
              <a:rPr lang="nb-NO">
                <a:latin typeface="Arial" pitchFamily="34" charset="0"/>
                <a:cs typeface="Arial" pitchFamily="34" charset="0"/>
              </a:rPr>
              <a:t>Direktoratet for forvaltning og IKT</a:t>
            </a:r>
          </a:p>
        </p:txBody>
      </p:sp>
      <p:sp>
        <p:nvSpPr>
          <p:cNvPr id="17422" name="Plassholder for lysbildenummer 5"/>
          <p:cNvSpPr>
            <a:spLocks noGrp="1"/>
          </p:cNvSpPr>
          <p:nvPr>
            <p:ph type="sldNum" sz="quarter" idx="4294967295"/>
          </p:nvPr>
        </p:nvSpPr>
        <p:spPr bwMode="auto">
          <a:xfrm>
            <a:off x="1608138" y="6356350"/>
            <a:ext cx="1058862" cy="365125"/>
          </a:xfrm>
          <a:prstGeom prst="rect">
            <a:avLst/>
          </a:prstGeom>
          <a:noFill/>
          <a:ln>
            <a:miter lim="800000"/>
            <a:headEnd/>
            <a:tailEnd/>
          </a:ln>
        </p:spPr>
        <p:txBody>
          <a:bodyPr/>
          <a:lstStyle/>
          <a:p>
            <a:r>
              <a:rPr lang="nn-NO">
                <a:latin typeface="Arial" pitchFamily="34" charset="0"/>
                <a:cs typeface="Arial" pitchFamily="34" charset="0"/>
              </a:rPr>
              <a:t>Side </a:t>
            </a:r>
            <a:fld id="{86A45B0B-F929-4A88-B7E7-7B0BA54BB0CA}" type="slidenum">
              <a:rPr lang="nn-NO">
                <a:latin typeface="Arial" pitchFamily="34" charset="0"/>
                <a:cs typeface="Arial" pitchFamily="34" charset="0"/>
              </a:rPr>
              <a:pPr/>
              <a:t>5</a:t>
            </a:fld>
            <a:endParaRPr lang="nn-NO">
              <a:latin typeface="Arial" pitchFamily="34" charset="0"/>
              <a:cs typeface="Arial" pitchFamily="34" charset="0"/>
            </a:endParaRPr>
          </a:p>
        </p:txBody>
      </p:sp>
      <p:sp>
        <p:nvSpPr>
          <p:cNvPr id="8" name="Pil høyre 7"/>
          <p:cNvSpPr>
            <a:spLocks noChangeArrowheads="1"/>
          </p:cNvSpPr>
          <p:nvPr/>
        </p:nvSpPr>
        <p:spPr bwMode="auto">
          <a:xfrm>
            <a:off x="3357563" y="3055938"/>
            <a:ext cx="471487" cy="334962"/>
          </a:xfrm>
          <a:prstGeom prst="rightArrow">
            <a:avLst>
              <a:gd name="adj1" fmla="val 50000"/>
              <a:gd name="adj2" fmla="val 50002"/>
            </a:avLst>
          </a:prstGeom>
          <a:solidFill>
            <a:schemeClr val="accent1"/>
          </a:solidFill>
          <a:ln w="1905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25" name="Pil høyre 24"/>
          <p:cNvSpPr>
            <a:spLocks noChangeArrowheads="1"/>
          </p:cNvSpPr>
          <p:nvPr/>
        </p:nvSpPr>
        <p:spPr bwMode="auto">
          <a:xfrm>
            <a:off x="6091238" y="2079625"/>
            <a:ext cx="358775" cy="222250"/>
          </a:xfrm>
          <a:prstGeom prst="rightArrow">
            <a:avLst>
              <a:gd name="adj1" fmla="val 50000"/>
              <a:gd name="adj2" fmla="val 49998"/>
            </a:avLst>
          </a:prstGeom>
          <a:solidFill>
            <a:schemeClr val="accent1"/>
          </a:solidFill>
          <a:ln w="127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29" name="Pil høyre 28"/>
          <p:cNvSpPr>
            <a:spLocks noChangeArrowheads="1"/>
          </p:cNvSpPr>
          <p:nvPr/>
        </p:nvSpPr>
        <p:spPr bwMode="auto">
          <a:xfrm>
            <a:off x="6091238" y="2530475"/>
            <a:ext cx="358775" cy="222250"/>
          </a:xfrm>
          <a:prstGeom prst="rightArrow">
            <a:avLst>
              <a:gd name="adj1" fmla="val 50000"/>
              <a:gd name="adj2" fmla="val 49998"/>
            </a:avLst>
          </a:prstGeom>
          <a:solidFill>
            <a:schemeClr val="accent1"/>
          </a:solidFill>
          <a:ln w="127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30" name="Pil høyre 29"/>
          <p:cNvSpPr>
            <a:spLocks noChangeArrowheads="1"/>
          </p:cNvSpPr>
          <p:nvPr/>
        </p:nvSpPr>
        <p:spPr bwMode="auto">
          <a:xfrm>
            <a:off x="6091238" y="2981325"/>
            <a:ext cx="358775" cy="222250"/>
          </a:xfrm>
          <a:prstGeom prst="rightArrow">
            <a:avLst>
              <a:gd name="adj1" fmla="val 50000"/>
              <a:gd name="adj2" fmla="val 49998"/>
            </a:avLst>
          </a:prstGeom>
          <a:solidFill>
            <a:schemeClr val="accent1"/>
          </a:solidFill>
          <a:ln w="127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31" name="Pil høyre 30"/>
          <p:cNvSpPr>
            <a:spLocks noChangeArrowheads="1"/>
          </p:cNvSpPr>
          <p:nvPr/>
        </p:nvSpPr>
        <p:spPr bwMode="auto">
          <a:xfrm>
            <a:off x="6091238" y="3432175"/>
            <a:ext cx="358775" cy="222250"/>
          </a:xfrm>
          <a:prstGeom prst="rightArrow">
            <a:avLst>
              <a:gd name="adj1" fmla="val 50000"/>
              <a:gd name="adj2" fmla="val 49998"/>
            </a:avLst>
          </a:prstGeom>
          <a:solidFill>
            <a:schemeClr val="accent1"/>
          </a:solidFill>
          <a:ln w="127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32" name="Pil høyre 31"/>
          <p:cNvSpPr>
            <a:spLocks noChangeArrowheads="1"/>
          </p:cNvSpPr>
          <p:nvPr/>
        </p:nvSpPr>
        <p:spPr bwMode="auto">
          <a:xfrm>
            <a:off x="6091238" y="3883025"/>
            <a:ext cx="358775" cy="222250"/>
          </a:xfrm>
          <a:prstGeom prst="rightArrow">
            <a:avLst>
              <a:gd name="adj1" fmla="val 50000"/>
              <a:gd name="adj2" fmla="val 49998"/>
            </a:avLst>
          </a:prstGeom>
          <a:solidFill>
            <a:schemeClr val="accent1"/>
          </a:solidFill>
          <a:ln w="127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33" name="Pil høyre 32"/>
          <p:cNvSpPr>
            <a:spLocks noChangeArrowheads="1"/>
          </p:cNvSpPr>
          <p:nvPr/>
        </p:nvSpPr>
        <p:spPr bwMode="auto">
          <a:xfrm>
            <a:off x="6091238" y="4335463"/>
            <a:ext cx="358775" cy="222250"/>
          </a:xfrm>
          <a:prstGeom prst="rightArrow">
            <a:avLst>
              <a:gd name="adj1" fmla="val 50000"/>
              <a:gd name="adj2" fmla="val 49998"/>
            </a:avLst>
          </a:prstGeom>
          <a:solidFill>
            <a:schemeClr val="accent1"/>
          </a:solidFill>
          <a:ln w="127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nn-NO">
              <a:solidFill>
                <a:srgbClr val="FFFFFF"/>
              </a:solidFill>
              <a:latin typeface="Calibri" pitchFamily="34" charset="0"/>
              <a:cs typeface="Arial" charset="0"/>
            </a:endParaRPr>
          </a:p>
        </p:txBody>
      </p:sp>
      <p:sp>
        <p:nvSpPr>
          <p:cNvPr id="17430" name="TekstSylinder 38"/>
          <p:cNvSpPr txBox="1">
            <a:spLocks noChangeArrowheads="1"/>
          </p:cNvSpPr>
          <p:nvPr/>
        </p:nvSpPr>
        <p:spPr bwMode="auto">
          <a:xfrm>
            <a:off x="6854825" y="4014788"/>
            <a:ext cx="803275" cy="554037"/>
          </a:xfrm>
          <a:prstGeom prst="rect">
            <a:avLst/>
          </a:prstGeom>
          <a:noFill/>
          <a:ln w="9525">
            <a:noFill/>
            <a:miter lim="800000"/>
            <a:headEnd/>
            <a:tailEnd/>
          </a:ln>
        </p:spPr>
        <p:txBody>
          <a:bodyPr lIns="0" tIns="0" rIns="0" bIns="0">
            <a:spAutoFit/>
          </a:bodyPr>
          <a:lstStyle/>
          <a:p>
            <a:r>
              <a:rPr lang="nn-NO" sz="3600">
                <a:solidFill>
                  <a:srgbClr val="5F6062"/>
                </a:solidFill>
              </a:rPr>
              <a:t>…</a:t>
            </a:r>
          </a:p>
        </p:txBody>
      </p:sp>
      <p:pic>
        <p:nvPicPr>
          <p:cNvPr id="17431" name="Bilde 57" descr="NAV-logo0902131434__101858e.gif"/>
          <p:cNvPicPr>
            <a:picLocks noChangeAspect="1"/>
          </p:cNvPicPr>
          <p:nvPr/>
        </p:nvPicPr>
        <p:blipFill>
          <a:blip r:embed="rId7"/>
          <a:srcRect/>
          <a:stretch>
            <a:fillRect/>
          </a:stretch>
        </p:blipFill>
        <p:spPr bwMode="auto">
          <a:xfrm>
            <a:off x="6824663" y="2922588"/>
            <a:ext cx="473075" cy="298450"/>
          </a:xfrm>
          <a:prstGeom prst="rect">
            <a:avLst/>
          </a:prstGeom>
          <a:noFill/>
          <a:ln w="9525">
            <a:noFill/>
            <a:miter lim="800000"/>
            <a:headEnd/>
            <a:tailEnd/>
          </a:ln>
        </p:spPr>
      </p:pic>
      <p:pic>
        <p:nvPicPr>
          <p:cNvPr id="17432" name="Bilde 59" descr="Logo_skatteetaten.gif"/>
          <p:cNvPicPr>
            <a:picLocks noChangeAspect="1"/>
          </p:cNvPicPr>
          <p:nvPr/>
        </p:nvPicPr>
        <p:blipFill>
          <a:blip r:embed="rId8"/>
          <a:srcRect/>
          <a:stretch>
            <a:fillRect/>
          </a:stretch>
        </p:blipFill>
        <p:spPr bwMode="auto">
          <a:xfrm>
            <a:off x="6850063" y="2444750"/>
            <a:ext cx="636587" cy="315913"/>
          </a:xfrm>
          <a:prstGeom prst="rect">
            <a:avLst/>
          </a:prstGeom>
          <a:noFill/>
          <a:ln w="9525">
            <a:noFill/>
            <a:miter lim="800000"/>
            <a:headEnd/>
            <a:tailEnd/>
          </a:ln>
        </p:spPr>
      </p:pic>
      <p:pic>
        <p:nvPicPr>
          <p:cNvPr id="17433" name="Bilde 63" descr="posten.gif"/>
          <p:cNvPicPr>
            <a:picLocks noChangeAspect="1"/>
          </p:cNvPicPr>
          <p:nvPr/>
        </p:nvPicPr>
        <p:blipFill>
          <a:blip r:embed="rId9"/>
          <a:srcRect/>
          <a:stretch>
            <a:fillRect/>
          </a:stretch>
        </p:blipFill>
        <p:spPr bwMode="auto">
          <a:xfrm>
            <a:off x="6799263" y="2051050"/>
            <a:ext cx="752475" cy="252413"/>
          </a:xfrm>
          <a:prstGeom prst="rect">
            <a:avLst/>
          </a:prstGeom>
          <a:noFill/>
          <a:ln w="9525">
            <a:noFill/>
            <a:miter lim="800000"/>
            <a:headEnd/>
            <a:tailEnd/>
          </a:ln>
        </p:spPr>
      </p:pic>
      <p:pic>
        <p:nvPicPr>
          <p:cNvPr id="17434" name="Bilde 64" descr="180px-Lanekassen.gif"/>
          <p:cNvPicPr>
            <a:picLocks noChangeAspect="1"/>
          </p:cNvPicPr>
          <p:nvPr/>
        </p:nvPicPr>
        <p:blipFill>
          <a:blip r:embed="rId10"/>
          <a:srcRect/>
          <a:stretch>
            <a:fillRect/>
          </a:stretch>
        </p:blipFill>
        <p:spPr bwMode="auto">
          <a:xfrm>
            <a:off x="6840538" y="3341688"/>
            <a:ext cx="415925" cy="366712"/>
          </a:xfrm>
          <a:prstGeom prst="rect">
            <a:avLst/>
          </a:prstGeom>
          <a:noFill/>
          <a:ln w="9525">
            <a:noFill/>
            <a:miter lim="800000"/>
            <a:headEnd/>
            <a:tailEnd/>
          </a:ln>
        </p:spPr>
      </p:pic>
      <p:pic>
        <p:nvPicPr>
          <p:cNvPr id="17435" name="Bilde 67" descr="Brønnøysundregistrene_logo.gif"/>
          <p:cNvPicPr>
            <a:picLocks noChangeAspect="1"/>
          </p:cNvPicPr>
          <p:nvPr/>
        </p:nvPicPr>
        <p:blipFill>
          <a:blip r:embed="rId11"/>
          <a:srcRect/>
          <a:stretch>
            <a:fillRect/>
          </a:stretch>
        </p:blipFill>
        <p:spPr bwMode="auto">
          <a:xfrm>
            <a:off x="6870700" y="3770313"/>
            <a:ext cx="1485900" cy="323850"/>
          </a:xfrm>
          <a:prstGeom prst="rect">
            <a:avLst/>
          </a:prstGeom>
          <a:noFill/>
          <a:ln w="9525">
            <a:noFill/>
            <a:miter lim="800000"/>
            <a:headEnd/>
            <a:tailEnd/>
          </a:ln>
        </p:spPr>
      </p:pic>
      <p:pic>
        <p:nvPicPr>
          <p:cNvPr id="17436" name="Bilde 34" descr="81463-small_red01.jpg"/>
          <p:cNvPicPr>
            <a:picLocks noChangeAspect="1"/>
          </p:cNvPicPr>
          <p:nvPr/>
        </p:nvPicPr>
        <p:blipFill>
          <a:blip r:embed="rId12"/>
          <a:srcRect/>
          <a:stretch>
            <a:fillRect/>
          </a:stretch>
        </p:blipFill>
        <p:spPr bwMode="auto">
          <a:xfrm>
            <a:off x="4344988" y="2019300"/>
            <a:ext cx="1154112" cy="268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Felles </a:t>
            </a:r>
            <a:r>
              <a:rPr lang="nb-NO" dirty="0" err="1" smtClean="0"/>
              <a:t>ikt-arkitektur</a:t>
            </a:r>
            <a:r>
              <a:rPr lang="nb-NO" dirty="0" smtClean="0"/>
              <a:t> - samordningsgrep</a:t>
            </a:r>
            <a:endParaRPr lang="nb-NO" dirty="0"/>
          </a:p>
        </p:txBody>
      </p:sp>
      <p:sp>
        <p:nvSpPr>
          <p:cNvPr id="3" name="Plassholder for innhold 2"/>
          <p:cNvSpPr>
            <a:spLocks noGrp="1"/>
          </p:cNvSpPr>
          <p:nvPr>
            <p:ph idx="1"/>
          </p:nvPr>
        </p:nvSpPr>
        <p:spPr/>
        <p:txBody>
          <a:bodyPr/>
          <a:lstStyle/>
          <a:p>
            <a:r>
              <a:rPr lang="nb-NO" dirty="0" smtClean="0"/>
              <a:t>Regjeringen har i forvaltningsmeldingen understreket behovet for samordning i offentlig sektor</a:t>
            </a:r>
          </a:p>
          <a:p>
            <a:pPr lvl="1"/>
            <a:r>
              <a:rPr lang="nn-NO" i="1" dirty="0" smtClean="0"/>
              <a:t>”Regjeringa</a:t>
            </a:r>
            <a:r>
              <a:rPr lang="nn-NO" dirty="0" smtClean="0"/>
              <a:t> legg til grunn at statlege verksemder skal nytte følgjande prinsipp i planlegginga av nye </a:t>
            </a:r>
            <a:r>
              <a:rPr lang="nn-NO" dirty="0" err="1" smtClean="0"/>
              <a:t>IKT-løysingar</a:t>
            </a:r>
            <a:r>
              <a:rPr lang="nn-NO" dirty="0" smtClean="0"/>
              <a:t> eller ved vesentleg ombygging av eksisterande løysingar”…</a:t>
            </a:r>
          </a:p>
          <a:p>
            <a:pPr lvl="1"/>
            <a:r>
              <a:rPr lang="nb-NO" dirty="0" smtClean="0"/>
              <a:t>St.meld. nr 19 (2008-2009) 6.5.2:</a:t>
            </a:r>
            <a:endParaRPr lang="nn-NO" dirty="0" smtClean="0"/>
          </a:p>
          <a:p>
            <a:r>
              <a:rPr lang="nn-NO" dirty="0" smtClean="0"/>
              <a:t>Har vedtatt </a:t>
            </a:r>
            <a:r>
              <a:rPr lang="nb-NO" dirty="0" smtClean="0">
                <a:hlinkClick r:id="rId2"/>
              </a:rPr>
              <a:t>Forskrift om IT-standarder i forvaltningen</a:t>
            </a:r>
            <a:endParaRPr lang="nn-NO" dirty="0" smtClean="0"/>
          </a:p>
          <a:p>
            <a:pPr lvl="1"/>
            <a:endParaRPr lang="nn-NO" dirty="0" smtClean="0"/>
          </a:p>
          <a:p>
            <a:pPr lvl="1"/>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Felles </a:t>
            </a:r>
            <a:r>
              <a:rPr lang="nb-NO" dirty="0" err="1" smtClean="0"/>
              <a:t>ikt-arkitektur</a:t>
            </a:r>
            <a:r>
              <a:rPr lang="nb-NO" dirty="0" smtClean="0"/>
              <a:t> – PKI</a:t>
            </a:r>
            <a:endParaRPr lang="nb-NO" dirty="0"/>
          </a:p>
        </p:txBody>
      </p:sp>
      <p:sp>
        <p:nvSpPr>
          <p:cNvPr id="3" name="Plassholder for innhold 2"/>
          <p:cNvSpPr>
            <a:spLocks noGrp="1"/>
          </p:cNvSpPr>
          <p:nvPr>
            <p:ph idx="1"/>
          </p:nvPr>
        </p:nvSpPr>
        <p:spPr/>
        <p:txBody>
          <a:bodyPr>
            <a:normAutofit fontScale="85000" lnSpcReduction="20000"/>
          </a:bodyPr>
          <a:lstStyle/>
          <a:p>
            <a:r>
              <a:rPr lang="nn-NO" dirty="0" smtClean="0"/>
              <a:t>Kravspesifikasjon for PKI i offentlig sektor</a:t>
            </a:r>
          </a:p>
          <a:p>
            <a:pPr lvl="1"/>
            <a:r>
              <a:rPr lang="nn-NO" dirty="0" err="1" smtClean="0"/>
              <a:t>Selvdeklarering</a:t>
            </a:r>
            <a:r>
              <a:rPr lang="nn-NO" dirty="0" smtClean="0"/>
              <a:t> hos PT, jf. </a:t>
            </a:r>
            <a:r>
              <a:rPr lang="nn-NO" dirty="0" err="1" smtClean="0">
                <a:hlinkClick r:id="rId2"/>
              </a:rPr>
              <a:t>selvdekl.forskriften</a:t>
            </a:r>
            <a:r>
              <a:rPr lang="nn-NO" dirty="0" smtClean="0">
                <a:hlinkClick r:id="rId2"/>
              </a:rPr>
              <a:t> §§ 3-5</a:t>
            </a:r>
            <a:r>
              <a:rPr lang="nn-NO" dirty="0" smtClean="0"/>
              <a:t>, jf. </a:t>
            </a:r>
            <a:r>
              <a:rPr lang="nn-NO" dirty="0" smtClean="0">
                <a:hlinkClick r:id="rId3"/>
              </a:rPr>
              <a:t>e-signaturloven § 16a</a:t>
            </a:r>
            <a:endParaRPr lang="nn-NO" dirty="0" smtClean="0"/>
          </a:p>
          <a:p>
            <a:pPr lvl="1"/>
            <a:r>
              <a:rPr lang="nn-NO" dirty="0" smtClean="0"/>
              <a:t>Obligatorisk for offentlig sektor, jf. </a:t>
            </a:r>
            <a:r>
              <a:rPr lang="nb-NO" dirty="0" smtClean="0">
                <a:hlinkClick r:id="rId4"/>
              </a:rPr>
              <a:t>Forskrift om IT-standarder i forvaltningen</a:t>
            </a:r>
            <a:r>
              <a:rPr lang="nb-NO" dirty="0" smtClean="0"/>
              <a:t> § 3, 25.9.2009 og </a:t>
            </a:r>
            <a:r>
              <a:rPr lang="nn-NO" dirty="0" smtClean="0">
                <a:hlinkClick r:id="rId5"/>
              </a:rPr>
              <a:t>Referansekatalogen </a:t>
            </a:r>
            <a:r>
              <a:rPr lang="nn-NO" dirty="0" err="1" smtClean="0">
                <a:hlinkClick r:id="rId5"/>
              </a:rPr>
              <a:t>pkt</a:t>
            </a:r>
            <a:r>
              <a:rPr lang="nn-NO" dirty="0" smtClean="0">
                <a:hlinkClick r:id="rId5"/>
              </a:rPr>
              <a:t> 3.5</a:t>
            </a:r>
            <a:r>
              <a:rPr lang="nn-NO" dirty="0" smtClean="0"/>
              <a:t>, </a:t>
            </a:r>
            <a:r>
              <a:rPr lang="nn-NO" dirty="0" err="1" smtClean="0"/>
              <a:t>herunder</a:t>
            </a:r>
            <a:r>
              <a:rPr lang="nn-NO" dirty="0" smtClean="0"/>
              <a:t> tinglysing</a:t>
            </a:r>
          </a:p>
          <a:p>
            <a:pPr lvl="2"/>
            <a:r>
              <a:rPr lang="nn-NO" dirty="0" smtClean="0"/>
              <a:t>”</a:t>
            </a:r>
            <a:r>
              <a:rPr lang="nb-NO" dirty="0" smtClean="0"/>
              <a:t>Kravspesifikasjon for PKI i offentlig sektor er obligatorisk for elektronisk signering i forbindelse med tinglysning, jfr. forskrift om prøveprosjekt for elektronisk kommunikasjon ved tinglysing av 3.5.2007 nr 0476.”</a:t>
            </a:r>
          </a:p>
          <a:p>
            <a:pPr lvl="2"/>
            <a:r>
              <a:rPr lang="en-US" dirty="0" err="1" smtClean="0"/>
              <a:t>Jf</a:t>
            </a:r>
            <a:r>
              <a:rPr lang="en-US" dirty="0" smtClean="0"/>
              <a:t>. </a:t>
            </a:r>
            <a:r>
              <a:rPr lang="en-US" dirty="0" err="1" smtClean="0"/>
              <a:t>tidligere</a:t>
            </a:r>
            <a:r>
              <a:rPr lang="en-US" dirty="0" smtClean="0"/>
              <a:t> </a:t>
            </a:r>
            <a:r>
              <a:rPr lang="en-US" dirty="0" err="1" smtClean="0"/>
              <a:t>beslutning</a:t>
            </a:r>
            <a:r>
              <a:rPr lang="en-US" dirty="0" smtClean="0"/>
              <a:t> </a:t>
            </a:r>
            <a:r>
              <a:rPr lang="en-US" dirty="0" err="1" smtClean="0"/>
              <a:t>ihht</a:t>
            </a:r>
            <a:r>
              <a:rPr lang="en-US" dirty="0" smtClean="0"/>
              <a:t>. </a:t>
            </a:r>
            <a:r>
              <a:rPr lang="en-US" dirty="0" smtClean="0">
                <a:hlinkClick r:id="rId6"/>
              </a:rPr>
              <a:t>e</a:t>
            </a:r>
            <a:r>
              <a:rPr lang="nb-NO" dirty="0" smtClean="0">
                <a:hlinkClick r:id="rId6"/>
              </a:rPr>
              <a:t>-forvaltningsforskriften § 27</a:t>
            </a:r>
            <a:r>
              <a:rPr lang="nb-NO" dirty="0" smtClean="0"/>
              <a:t>, jf. brev fra FAD 20.9.2006 s 2</a:t>
            </a:r>
          </a:p>
          <a:p>
            <a:r>
              <a:rPr lang="nn-NO" dirty="0" smtClean="0"/>
              <a:t>Utkast til ny kravspesifikasjonen for PKI</a:t>
            </a:r>
          </a:p>
          <a:p>
            <a:pPr lvl="1"/>
            <a:r>
              <a:rPr lang="nn-NO" dirty="0" smtClean="0"/>
              <a:t>For ”Person </a:t>
            </a:r>
            <a:r>
              <a:rPr lang="nn-NO" dirty="0" err="1" smtClean="0"/>
              <a:t>Høyt</a:t>
            </a:r>
            <a:r>
              <a:rPr lang="nn-NO" dirty="0" smtClean="0"/>
              <a:t>” (m/bl.a. krav om personlig </a:t>
            </a:r>
            <a:r>
              <a:rPr lang="nn-NO" dirty="0" err="1" smtClean="0"/>
              <a:t>fremmøte</a:t>
            </a:r>
            <a:r>
              <a:rPr lang="nn-NO" dirty="0" smtClean="0"/>
              <a:t>) er det krav om </a:t>
            </a:r>
            <a:r>
              <a:rPr lang="nn-NO" b="1" dirty="0" smtClean="0"/>
              <a:t>kvalifiserte </a:t>
            </a:r>
            <a:r>
              <a:rPr lang="nn-NO" b="1" dirty="0" err="1" smtClean="0"/>
              <a:t>sertifikater</a:t>
            </a:r>
            <a:r>
              <a:rPr lang="nn-NO" b="1" dirty="0" smtClean="0"/>
              <a:t> </a:t>
            </a:r>
            <a:r>
              <a:rPr lang="nn-NO" dirty="0" smtClean="0"/>
              <a:t>dersom sertifikatet skal </a:t>
            </a:r>
            <a:r>
              <a:rPr lang="nn-NO" dirty="0" err="1" smtClean="0"/>
              <a:t>brukes</a:t>
            </a:r>
            <a:r>
              <a:rPr lang="nn-NO" dirty="0" smtClean="0"/>
              <a:t> til e-signatur (4.1.2.2)</a:t>
            </a:r>
          </a:p>
          <a:p>
            <a:pPr lvl="1"/>
            <a:r>
              <a:rPr lang="nn-NO" b="1" dirty="0" smtClean="0"/>
              <a:t>Kvalifiserte </a:t>
            </a:r>
            <a:r>
              <a:rPr lang="nn-NO" b="1" dirty="0" err="1" smtClean="0"/>
              <a:t>signaturer</a:t>
            </a:r>
            <a:r>
              <a:rPr lang="nn-NO" b="1" dirty="0" smtClean="0"/>
              <a:t> </a:t>
            </a:r>
            <a:r>
              <a:rPr lang="nn-NO" dirty="0" smtClean="0"/>
              <a:t>kan </a:t>
            </a:r>
            <a:r>
              <a:rPr lang="nn-NO" dirty="0" err="1" smtClean="0"/>
              <a:t>anskaffes</a:t>
            </a:r>
            <a:r>
              <a:rPr lang="nn-NO" dirty="0" smtClean="0"/>
              <a:t> (7.6 – opsjon)</a:t>
            </a:r>
          </a:p>
          <a:p>
            <a:pPr lvl="1"/>
            <a:r>
              <a:rPr lang="nn-NO" dirty="0" err="1" smtClean="0"/>
              <a:t>Åpner</a:t>
            </a:r>
            <a:r>
              <a:rPr lang="nn-NO" dirty="0" smtClean="0"/>
              <a:t> for </a:t>
            </a:r>
            <a:r>
              <a:rPr lang="nn-NO" dirty="0" err="1" smtClean="0"/>
              <a:t>anskaffelse</a:t>
            </a:r>
            <a:r>
              <a:rPr lang="nn-NO" dirty="0" smtClean="0"/>
              <a:t> av langtidslagring av </a:t>
            </a:r>
            <a:r>
              <a:rPr lang="nn-NO" dirty="0" err="1" smtClean="0"/>
              <a:t>sertifikater</a:t>
            </a:r>
            <a:r>
              <a:rPr lang="nn-NO" dirty="0" smtClean="0"/>
              <a:t> og tilbakekallingslister (9.2 – opsjon)</a:t>
            </a:r>
          </a:p>
          <a:p>
            <a:pPr lvl="1"/>
            <a:r>
              <a:rPr lang="nn-NO" dirty="0" err="1" smtClean="0"/>
              <a:t>Difi</a:t>
            </a:r>
            <a:r>
              <a:rPr lang="nn-NO" dirty="0" smtClean="0"/>
              <a:t> reviderer kravspesifikasjonen nå. </a:t>
            </a:r>
            <a:r>
              <a:rPr lang="nn-NO" dirty="0" err="1" smtClean="0">
                <a:hlinkClick r:id="rId7"/>
              </a:rPr>
              <a:t>Høringen</a:t>
            </a:r>
            <a:r>
              <a:rPr lang="nn-NO" dirty="0" smtClean="0"/>
              <a:t> ble </a:t>
            </a:r>
            <a:r>
              <a:rPr lang="nn-NO" dirty="0" err="1" smtClean="0"/>
              <a:t>avsluttet</a:t>
            </a:r>
            <a:r>
              <a:rPr lang="nn-NO" dirty="0" smtClean="0"/>
              <a:t> 15.9.</a:t>
            </a:r>
          </a:p>
          <a:p>
            <a:pPr lvl="1"/>
            <a:endParaRPr lang="nn-NO" dirty="0" smtClean="0"/>
          </a:p>
          <a:p>
            <a:pPr lvl="1"/>
            <a:endParaRPr lang="nn-NO" dirty="0" smtClean="0"/>
          </a:p>
          <a:p>
            <a:pPr lvl="1"/>
            <a:endParaRPr lang="nn-NO" dirty="0" smtClean="0"/>
          </a:p>
          <a:p>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2"/>
              </a:rPr>
              <a:t>Rammeverk for autentisering og uavviselighet</a:t>
            </a:r>
            <a:endParaRPr lang="nb-NO" dirty="0"/>
          </a:p>
        </p:txBody>
      </p:sp>
      <p:sp>
        <p:nvSpPr>
          <p:cNvPr id="3" name="Plassholder for innhold 2"/>
          <p:cNvSpPr>
            <a:spLocks noGrp="1"/>
          </p:cNvSpPr>
          <p:nvPr>
            <p:ph idx="1"/>
          </p:nvPr>
        </p:nvSpPr>
        <p:spPr/>
        <p:txBody>
          <a:bodyPr>
            <a:normAutofit/>
          </a:bodyPr>
          <a:lstStyle/>
          <a:p>
            <a:r>
              <a:rPr lang="nb-NO" dirty="0" smtClean="0"/>
              <a:t>Anbefalt for kommuner og statlig sektor</a:t>
            </a:r>
          </a:p>
          <a:p>
            <a:r>
              <a:rPr lang="nb-NO" dirty="0" smtClean="0"/>
              <a:t>Definerer 4 risikonivåer, herunder </a:t>
            </a:r>
          </a:p>
          <a:p>
            <a:pPr lvl="1"/>
            <a:r>
              <a:rPr lang="nb-NO" dirty="0" smtClean="0"/>
              <a:t>Nivå 3 – </a:t>
            </a:r>
            <a:r>
              <a:rPr lang="nb-NO" dirty="0" err="1" smtClean="0"/>
              <a:t>MinID</a:t>
            </a:r>
            <a:endParaRPr lang="nb-NO" dirty="0" smtClean="0"/>
          </a:p>
          <a:p>
            <a:pPr lvl="1"/>
            <a:r>
              <a:rPr lang="nb-NO" dirty="0" smtClean="0"/>
              <a:t>Nivå 4 – Person Høyt, eks. smartkortbaserte sertifikater</a:t>
            </a:r>
          </a:p>
          <a:p>
            <a:r>
              <a:rPr lang="nb-NO" dirty="0" smtClean="0"/>
              <a:t>Definerer krav </a:t>
            </a:r>
          </a:p>
          <a:p>
            <a:pPr lvl="1"/>
            <a:r>
              <a:rPr lang="nb-NO" dirty="0" smtClean="0"/>
              <a:t>til utleveringssikkerhet, kontroll med nøkler, krav til bruk av løsningen, integritetssikring</a:t>
            </a:r>
          </a:p>
          <a:p>
            <a:r>
              <a:rPr lang="nb-NO" dirty="0" smtClean="0"/>
              <a:t>Egnet til </a:t>
            </a:r>
          </a:p>
          <a:p>
            <a:pPr lvl="1"/>
            <a:r>
              <a:rPr lang="nb-NO" dirty="0" smtClean="0"/>
              <a:t>å sammenligne ulike autentiseringsløsninger</a:t>
            </a:r>
          </a:p>
          <a:p>
            <a:pPr lvl="1"/>
            <a:r>
              <a:rPr lang="nb-NO" dirty="0" smtClean="0"/>
              <a:t>men </a:t>
            </a:r>
            <a:r>
              <a:rPr lang="nb-NO" dirty="0" err="1" smtClean="0"/>
              <a:t>tjenesteier</a:t>
            </a:r>
            <a:r>
              <a:rPr lang="nb-NO" dirty="0" smtClean="0"/>
              <a:t> må vurdere samlet sikkerhet</a:t>
            </a:r>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Risiko ved digital samhandling</a:t>
            </a:r>
            <a:endParaRPr lang="nb-NO" dirty="0"/>
          </a:p>
        </p:txBody>
      </p:sp>
      <p:sp>
        <p:nvSpPr>
          <p:cNvPr id="3" name="Plassholder for innhold 2"/>
          <p:cNvSpPr>
            <a:spLocks noGrp="1"/>
          </p:cNvSpPr>
          <p:nvPr>
            <p:ph idx="1"/>
          </p:nvPr>
        </p:nvSpPr>
        <p:spPr/>
        <p:txBody>
          <a:bodyPr/>
          <a:lstStyle/>
          <a:p>
            <a:r>
              <a:rPr lang="nb-NO" dirty="0" err="1" smtClean="0"/>
              <a:t>Riisnæs</a:t>
            </a:r>
            <a:r>
              <a:rPr lang="nb-NO" smtClean="0"/>
              <a:t> 2007</a:t>
            </a:r>
            <a:endParaRPr lang="nb-NO" dirty="0" smtClean="0"/>
          </a:p>
          <a:p>
            <a:pPr lvl="1"/>
            <a:r>
              <a:rPr lang="nb-NO" dirty="0" smtClean="0"/>
              <a:t>manglende gjennomsiktighet (hvem snakker jeg med)</a:t>
            </a:r>
          </a:p>
          <a:p>
            <a:pPr lvl="1"/>
            <a:r>
              <a:rPr lang="nb-NO" dirty="0" smtClean="0"/>
              <a:t>manglende stabilitet (endringer uten spor)</a:t>
            </a:r>
          </a:p>
          <a:p>
            <a:pPr lvl="1"/>
            <a:r>
              <a:rPr lang="nb-NO" dirty="0" smtClean="0"/>
              <a:t>nye kjennetegn</a:t>
            </a:r>
          </a:p>
          <a:p>
            <a:pPr lvl="1"/>
            <a:r>
              <a:rPr lang="nb-NO" dirty="0" smtClean="0"/>
              <a:t>manglende erfaring og tradisjon</a:t>
            </a:r>
          </a:p>
          <a:p>
            <a:r>
              <a:rPr lang="nb-NO" dirty="0" smtClean="0"/>
              <a:t>Komplekst miljø</a:t>
            </a:r>
          </a:p>
          <a:p>
            <a:pPr lvl="1"/>
            <a:r>
              <a:rPr lang="nb-NO" dirty="0" smtClean="0"/>
              <a:t>Sikkerhetshull oppdages jevnlig – tekniske sårbarheter</a:t>
            </a:r>
          </a:p>
          <a:p>
            <a:pPr lvl="1"/>
            <a:r>
              <a:rPr lang="nb-NO" dirty="0" smtClean="0"/>
              <a:t>Brukernes kompetanse er begrenset – sosiale sårbarheter</a:t>
            </a:r>
          </a:p>
          <a:p>
            <a:pPr lvl="1"/>
            <a:endParaRPr lang="nb-NO" dirty="0"/>
          </a:p>
        </p:txBody>
      </p:sp>
      <p:sp>
        <p:nvSpPr>
          <p:cNvPr id="4" name="Plassholder for dato 3"/>
          <p:cNvSpPr>
            <a:spLocks noGrp="1"/>
          </p:cNvSpPr>
          <p:nvPr>
            <p:ph type="dt" sz="half" idx="10"/>
          </p:nvPr>
        </p:nvSpPr>
        <p:spPr/>
        <p:txBody>
          <a:bodyPr/>
          <a:lstStyle/>
          <a:p>
            <a:r>
              <a:rPr lang="nn-NO" smtClean="0"/>
              <a:t>Oslo 11/12/08</a:t>
            </a:r>
            <a:endParaRPr lang="nb-NO"/>
          </a:p>
        </p:txBody>
      </p:sp>
      <p:sp>
        <p:nvSpPr>
          <p:cNvPr id="5" name="Plassholder for bunntekst 4"/>
          <p:cNvSpPr>
            <a:spLocks noGrp="1"/>
          </p:cNvSpPr>
          <p:nvPr>
            <p:ph type="ftr" sz="quarter" idx="11"/>
          </p:nvPr>
        </p:nvSpPr>
        <p:spPr/>
        <p:txBody>
          <a:bodyPr/>
          <a:lstStyle/>
          <a:p>
            <a:r>
              <a:rPr lang="nb-NO" smtClean="0"/>
              <a:t>Direktoratet for forvaltning og IKT</a:t>
            </a:r>
            <a:endParaRPr lang="nb-NO"/>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sjon_ppt">
  <a:themeElements>
    <a:clrScheme name="Difi_ppt_mal 2">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fi_ppt_mal 1">
        <a:dk1>
          <a:srgbClr val="000000"/>
        </a:dk1>
        <a:lt1>
          <a:srgbClr val="FFFFFF"/>
        </a:lt1>
        <a:dk2>
          <a:srgbClr val="131313"/>
        </a:dk2>
        <a:lt2>
          <a:srgbClr val="EEECE1"/>
        </a:lt2>
        <a:accent1>
          <a:srgbClr val="42A437"/>
        </a:accent1>
        <a:accent2>
          <a:srgbClr val="003959"/>
        </a:accent2>
        <a:accent3>
          <a:srgbClr val="FFFFFF"/>
        </a:accent3>
        <a:accent4>
          <a:srgbClr val="000000"/>
        </a:accent4>
        <a:accent5>
          <a:srgbClr val="B0CFAE"/>
        </a:accent5>
        <a:accent6>
          <a:srgbClr val="003350"/>
        </a:accent6>
        <a:hlink>
          <a:srgbClr val="A53059"/>
        </a:hlink>
        <a:folHlink>
          <a:srgbClr val="DE6225"/>
        </a:folHlink>
      </a:clrScheme>
      <a:clrMap bg1="lt1" tx1="dk1" bg2="lt2" tx2="dk2" accent1="accent1" accent2="accent2" accent3="accent3" accent4="accent4" accent5="accent5" accent6="accent6" hlink="hlink" folHlink="folHlink"/>
    </a:extraClrScheme>
    <a:extraClrScheme>
      <a:clrScheme name="Difi_ppt_mal 2">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Presentasjon_ppt</Template>
  <TotalTime>3251</TotalTime>
  <Words>1781</Words>
  <Application>Microsoft Office PowerPoint</Application>
  <PresentationFormat>Skjermfremvisning (4:3)</PresentationFormat>
  <Paragraphs>233</Paragraphs>
  <Slides>28</Slides>
  <Notes>4</Notes>
  <HiddenSlides>1</HiddenSlides>
  <MMClips>0</MMClips>
  <ScaleCrop>false</ScaleCrop>
  <HeadingPairs>
    <vt:vector size="6" baseType="variant">
      <vt:variant>
        <vt:lpstr>Tema</vt:lpstr>
      </vt:variant>
      <vt:variant>
        <vt:i4>2</vt:i4>
      </vt:variant>
      <vt:variant>
        <vt:lpstr>Innebygde OLE-servere</vt:lpstr>
      </vt:variant>
      <vt:variant>
        <vt:i4>1</vt:i4>
      </vt:variant>
      <vt:variant>
        <vt:lpstr>Lysbildetitler</vt:lpstr>
      </vt:variant>
      <vt:variant>
        <vt:i4>28</vt:i4>
      </vt:variant>
    </vt:vector>
  </HeadingPairs>
  <TitlesOfParts>
    <vt:vector size="31" baseType="lpstr">
      <vt:lpstr>Presentasjon_ppt</vt:lpstr>
      <vt:lpstr>1_Difi_ppt_mal</vt:lpstr>
      <vt:lpstr>Document</vt:lpstr>
      <vt:lpstr>E-tinglysing</vt:lpstr>
      <vt:lpstr>Innhold</vt:lpstr>
      <vt:lpstr>Direktoratet for forvaltning og ikt</vt:lpstr>
      <vt:lpstr>Fra enkeltløsninger til felles infrastruktur</vt:lpstr>
      <vt:lpstr>Felles infrastruktur for eID i offentlig sektor </vt:lpstr>
      <vt:lpstr>Felles ikt-arkitektur - samordningsgrep</vt:lpstr>
      <vt:lpstr>Felles ikt-arkitektur – PKI</vt:lpstr>
      <vt:lpstr>Rammeverk for autentisering og uavviselighet</vt:lpstr>
      <vt:lpstr>Risiko ved digital samhandling</vt:lpstr>
      <vt:lpstr>NSMs trusselbilde -  internettkriminalitet</vt:lpstr>
      <vt:lpstr>Trusselbildet II - Kredittilsynet</vt:lpstr>
      <vt:lpstr>FBI-sjefen har sluttet med nettbank</vt:lpstr>
      <vt:lpstr>Brukerne og phishing</vt:lpstr>
      <vt:lpstr>Digital samhandling – risikoer</vt:lpstr>
      <vt:lpstr>Digitale signaturer</vt:lpstr>
      <vt:lpstr>Digitale signaturer - terminologi</vt:lpstr>
      <vt:lpstr>Digitale signaturer, jf. NOU 2001:10 pkt 3.2.2</vt:lpstr>
      <vt:lpstr>I bruk</vt:lpstr>
      <vt:lpstr>Risikoelementer i brukssituasjonen</vt:lpstr>
      <vt:lpstr>Risikoelementer</vt:lpstr>
      <vt:lpstr>På sikt</vt:lpstr>
      <vt:lpstr>Biometri</vt:lpstr>
      <vt:lpstr>Biometri II</vt:lpstr>
      <vt:lpstr>Mao.</vt:lpstr>
      <vt:lpstr>Oppsummering og anbefaling</vt:lpstr>
      <vt:lpstr>Oppsummering II</vt:lpstr>
      <vt:lpstr>Oppsummering III</vt:lpstr>
      <vt:lpstr>Lysbilde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Forsidetittel</dc:title>
  <dc:creator>jho</dc:creator>
  <cp:lastModifiedBy>jho</cp:lastModifiedBy>
  <cp:revision>202</cp:revision>
  <cp:lastPrinted>2008-11-28T08:53:33Z</cp:lastPrinted>
  <dcterms:created xsi:type="dcterms:W3CDTF">2009-10-05T08:36:10Z</dcterms:created>
  <dcterms:modified xsi:type="dcterms:W3CDTF">2009-10-12T08:09:03Z</dcterms:modified>
</cp:coreProperties>
</file>